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69" r:id="rId3"/>
    <p:sldId id="266" r:id="rId4"/>
    <p:sldId id="267" r:id="rId5"/>
    <p:sldId id="268" r:id="rId6"/>
    <p:sldId id="270" r:id="rId7"/>
    <p:sldId id="277" r:id="rId8"/>
    <p:sldId id="271" r:id="rId9"/>
    <p:sldId id="263" r:id="rId10"/>
    <p:sldId id="257" r:id="rId11"/>
    <p:sldId id="264" r:id="rId12"/>
    <p:sldId id="275" r:id="rId13"/>
    <p:sldId id="272" r:id="rId14"/>
    <p:sldId id="273" r:id="rId15"/>
    <p:sldId id="282" r:id="rId16"/>
    <p:sldId id="274" r:id="rId17"/>
    <p:sldId id="261" r:id="rId18"/>
    <p:sldId id="262" r:id="rId19"/>
    <p:sldId id="265" r:id="rId20"/>
    <p:sldId id="278" r:id="rId21"/>
    <p:sldId id="279" r:id="rId22"/>
    <p:sldId id="281" r:id="rId23"/>
    <p:sldId id="276" r:id="rId24"/>
    <p:sldId id="258" r:id="rId25"/>
    <p:sldId id="280" r:id="rId26"/>
    <p:sldId id="259" r:id="rId27"/>
    <p:sldId id="260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1"/>
    <p:restoredTop sz="94710"/>
  </p:normalViewPr>
  <p:slideViewPr>
    <p:cSldViewPr snapToGrid="0">
      <p:cViewPr varScale="1">
        <p:scale>
          <a:sx n="154" d="100"/>
          <a:sy n="154" d="100"/>
        </p:scale>
        <p:origin x="216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FEEB8-9846-F448-9AB0-EDACF0081AE7}" type="datetimeFigureOut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3B0C1-C1B6-D44C-ADC3-EF80829160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78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6950-D4D5-AE42-A2E4-C3707051DF2A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801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982C-BCC8-8C46-A2DD-BF2FD19F937C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37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387-C452-7241-B2A7-5029418045F2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73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3A19-F9D3-7D43-8287-BA1F9754F9A5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64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2B558-F2D4-9144-BA73-71464F3E7424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11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544D-73EE-DC4A-8B20-02101B110E65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95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B4F2B-5D4B-BE4A-ABCE-FE24ACCC61EA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31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4C35-D075-D64A-A7F1-5F3BACCEA20D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202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5F7DC-E387-4A4D-A624-A9492B050F80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43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485E-F7E1-7249-BE44-5275C723C6FA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04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85AC3-02B8-C64D-AB58-8E1C401976D4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338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8FAC7-4FF6-F843-BEC4-70B98C09115B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23217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8362A-B3DF-6942-9885-885DCC43366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044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izukonomien.stores.jp/items/5fb89babf0b108609b3ba09b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ja/photo/18918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zh/photo/111483" TargetMode="External"/><Relationship Id="rId2" Type="http://schemas.openxmlformats.org/officeDocument/2006/relationships/image" Target="../media/image11.jpg!d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ja/%E4%B9%97%E3%82%8A%E7%89%A9/%E9%A3%9B%E8%A1%8C%E6%A9%9F/%E3%82%B8%E3%82%A7%E3%83%83%E3%83%88%E9%A3%9B%E8%A1%8C%E6%A9%9F%E3%80%81%E9%A3%9B%E8%A1%8C%E3%80%81%E8%88%AA%E7%A9%BA%E3%82%B7%E3%83%A7%E3%83%BC%E3%80%81%E8%88%AA%E7%A9%BA%E6%A9%9F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93A9AA-5581-9472-9F24-BF9EFA4DF8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4000" b="1"/>
              <a:t>割合の近似値がいくつかある場合に</a:t>
            </a:r>
            <a:br>
              <a:rPr lang="en-US" altLang="ja-JP" sz="4000" b="1" dirty="0"/>
            </a:br>
            <a:r>
              <a:rPr lang="ja-JP" altLang="en-US" sz="4000" b="1"/>
              <a:t>共通分母を探索するコマンド</a:t>
            </a:r>
            <a:br>
              <a:rPr lang="en-US" altLang="ja-JP" sz="4000" b="1" dirty="0"/>
            </a:br>
            <a:br>
              <a:rPr lang="en-US" altLang="ja-JP" sz="4000" b="1" dirty="0"/>
            </a:br>
            <a:endParaRPr kumimoji="1" lang="ja-JP" altLang="en-US" sz="4000" b="1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38F9B30-3533-AE61-B8B2-B3F2D2882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6022428"/>
            <a:ext cx="6858000" cy="472964"/>
          </a:xfrm>
        </p:spPr>
        <p:txBody>
          <a:bodyPr/>
          <a:lstStyle/>
          <a:p>
            <a:r>
              <a:rPr lang="en-US" altLang="ja-JP" dirty="0"/>
              <a:t>2022</a:t>
            </a:r>
            <a:r>
              <a:rPr lang="ja-JP" altLang="en-US"/>
              <a:t>年</a:t>
            </a:r>
            <a:r>
              <a:rPr lang="en-US" altLang="ja-JP" dirty="0"/>
              <a:t>10</a:t>
            </a:r>
            <a:r>
              <a:rPr lang="ja-JP" altLang="en-US"/>
              <a:t>月</a:t>
            </a:r>
            <a:r>
              <a:rPr lang="en-US" altLang="ja-JP" dirty="0"/>
              <a:t>12</a:t>
            </a:r>
            <a:r>
              <a:rPr lang="ja-JP" altLang="en-US"/>
              <a:t>日</a:t>
            </a:r>
            <a:r>
              <a:rPr lang="en-US" altLang="ja-JP" dirty="0"/>
              <a:t>(</a:t>
            </a:r>
            <a:r>
              <a:rPr lang="ja-JP" altLang="en-US"/>
              <a:t>金</a:t>
            </a:r>
            <a:r>
              <a:rPr lang="en-US" altLang="ja-JP" dirty="0"/>
              <a:t>)</a:t>
            </a:r>
            <a:r>
              <a:rPr lang="ja-JP" altLang="en-US"/>
              <a:t> 下野寿之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B4B880-CF7D-8D1C-7642-FFB94BA1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4F0300-3F24-29A7-8314-6F6E8129F2CB}"/>
              </a:ext>
            </a:extLst>
          </p:cNvPr>
          <p:cNvSpPr txBox="1"/>
          <p:nvPr/>
        </p:nvSpPr>
        <p:spPr>
          <a:xfrm>
            <a:off x="615142" y="2833404"/>
            <a:ext cx="74980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/>
              <a:t>アンケート調査や疫学報告において簡便な</a:t>
            </a:r>
            <a:br>
              <a:rPr lang="en-US" altLang="ja-JP" sz="2800" dirty="0"/>
            </a:br>
            <a:r>
              <a:rPr lang="ja-JP" altLang="en-US" sz="2800"/>
              <a:t>記載ミス発見とサンプルサイズ推定のために</a:t>
            </a:r>
          </a:p>
        </p:txBody>
      </p:sp>
    </p:spTree>
    <p:extLst>
      <p:ext uri="{BB962C8B-B14F-4D97-AF65-F5344CB8AC3E}">
        <p14:creationId xmlns:p14="http://schemas.microsoft.com/office/powerpoint/2010/main" val="115804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E8CE24-D312-83C9-316C-BC1B68944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コマンドの</a:t>
            </a:r>
            <a:r>
              <a:rPr kumimoji="1" lang="en-US" altLang="ja-JP" dirty="0"/>
              <a:t> </a:t>
            </a:r>
            <a:r>
              <a:rPr kumimoji="1" lang="ja-JP" altLang="en-US"/>
              <a:t>用途</a:t>
            </a:r>
            <a:r>
              <a:rPr lang="ja-JP" altLang="en-US"/>
              <a:t>と</a:t>
            </a:r>
            <a:r>
              <a:rPr kumimoji="1" lang="ja-JP" altLang="en-US"/>
              <a:t>有用性 </a:t>
            </a:r>
            <a:r>
              <a:rPr kumimoji="1" lang="en-US" altLang="ja-JP" dirty="0"/>
              <a:t>: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0CDFFC-54BA-F0A5-70DF-0B3A02BBE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b="1"/>
              <a:t>割合の近似値</a:t>
            </a:r>
            <a:r>
              <a:rPr kumimoji="1" lang="ja-JP" altLang="en-US" sz="2400"/>
              <a:t>から、</a:t>
            </a:r>
            <a:r>
              <a:rPr kumimoji="1" lang="ja-JP" altLang="en-US" sz="2400" u="sng"/>
              <a:t>分母となる整数の候補</a:t>
            </a:r>
            <a:r>
              <a:rPr kumimoji="1" lang="ja-JP" altLang="en-US" sz="2400"/>
              <a:t>を見つける。</a:t>
            </a:r>
            <a:endParaRPr kumimoji="1" lang="en-US" altLang="ja-JP" sz="2400" dirty="0"/>
          </a:p>
          <a:p>
            <a:r>
              <a:rPr lang="ja-JP" altLang="en-US" sz="2400"/>
              <a:t>割合の近似値がいくつもあれば、分母が同じ場合は、</a:t>
            </a:r>
            <a:br>
              <a:rPr lang="en-US" altLang="ja-JP" sz="2400" dirty="0"/>
            </a:br>
            <a:r>
              <a:rPr lang="ja-JP" altLang="en-US" sz="2400" u="sng"/>
              <a:t>分母の値の候補を少なくできる</a:t>
            </a:r>
            <a:r>
              <a:rPr lang="ja-JP" altLang="en-US" sz="2400"/>
              <a:t>。</a:t>
            </a:r>
            <a:br>
              <a:rPr lang="en-US" altLang="ja-JP" sz="2400" dirty="0"/>
            </a:br>
            <a:endParaRPr lang="en-US" altLang="ja-JP" sz="2400" dirty="0"/>
          </a:p>
          <a:p>
            <a:r>
              <a:rPr lang="ja-JP" altLang="en-US" sz="2400" b="1"/>
              <a:t>割合の数値を記載した文書</a:t>
            </a:r>
            <a:r>
              <a:rPr lang="ja-JP" altLang="en-US" sz="2400"/>
              <a:t>に対して、下記が分かる</a:t>
            </a:r>
            <a:r>
              <a:rPr lang="en-US" altLang="ja-JP" sz="2400" dirty="0"/>
              <a:t> 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000" dirty="0"/>
              <a:t>(</a:t>
            </a:r>
            <a:r>
              <a:rPr lang="ja-JP" altLang="en-US" sz="2000"/>
              <a:t>サンプルサイズ</a:t>
            </a:r>
            <a:r>
              <a:rPr kumimoji="1" lang="en-US" altLang="ja-JP" sz="2000" dirty="0"/>
              <a:t>N</a:t>
            </a:r>
            <a:r>
              <a:rPr kumimoji="1" lang="ja-JP" altLang="en-US" sz="2000"/>
              <a:t>が明示されて無くても</a:t>
            </a:r>
            <a:r>
              <a:rPr kumimoji="1" lang="en-US" altLang="ja-JP" sz="2000" dirty="0"/>
              <a:t>)</a:t>
            </a:r>
            <a:r>
              <a:rPr kumimoji="1" lang="ja-JP" altLang="en-US" sz="2000"/>
              <a:t> </a:t>
            </a:r>
            <a:r>
              <a:rPr kumimoji="1" lang="en-US" altLang="ja-JP" sz="2000" b="1" dirty="0"/>
              <a:t>N</a:t>
            </a:r>
            <a:r>
              <a:rPr kumimoji="1" lang="ja-JP" altLang="en-US" sz="2000" b="1"/>
              <a:t>が十分大きいか</a:t>
            </a:r>
            <a:endParaRPr kumimoji="1" lang="en-US" altLang="ja-JP" sz="2000" b="1" dirty="0"/>
          </a:p>
          <a:p>
            <a:pPr marL="914400" lvl="1" indent="-457200">
              <a:buFont typeface="+mj-lt"/>
              <a:buAutoNum type="arabicPeriod"/>
            </a:pPr>
            <a:r>
              <a:rPr kumimoji="1" lang="ja-JP" altLang="en-US" sz="2000"/>
              <a:t>数値の記載ミスの少ない、</a:t>
            </a:r>
            <a:r>
              <a:rPr kumimoji="1" lang="ja-JP" altLang="en-US" sz="2000" b="1"/>
              <a:t>完成度が高い文書</a:t>
            </a:r>
            <a:r>
              <a:rPr kumimoji="1" lang="ja-JP" altLang="en-US" sz="2000"/>
              <a:t>と言えるか</a:t>
            </a:r>
            <a:endParaRPr kumimoji="1" lang="en-US" altLang="ja-JP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ja-JP" dirty="0"/>
              <a:t>N</a:t>
            </a:r>
            <a:r>
              <a:rPr lang="ja-JP" altLang="en-US"/>
              <a:t>の値の記載ミス</a:t>
            </a:r>
            <a:r>
              <a:rPr lang="en-US" altLang="ja-JP" dirty="0"/>
              <a:t>, </a:t>
            </a:r>
            <a:r>
              <a:rPr lang="ja-JP" altLang="en-US"/>
              <a:t>記載した割合の数値の記載ミス</a:t>
            </a:r>
            <a:endParaRPr lang="en-US" altLang="ja-JP" dirty="0"/>
          </a:p>
          <a:p>
            <a:pPr marL="1371600" lvl="2" indent="-457200">
              <a:buFont typeface="+mj-lt"/>
              <a:buAutoNum type="arabicPeriod"/>
            </a:pPr>
            <a:r>
              <a:rPr lang="ja-JP" altLang="en-US"/>
              <a:t>そもそも共通の分母の値を持っていない可能性</a:t>
            </a:r>
            <a:endParaRPr lang="en-US" altLang="ja-JP" dirty="0"/>
          </a:p>
          <a:p>
            <a:pPr lvl="2"/>
            <a:r>
              <a:rPr kumimoji="1" lang="en-US" altLang="ja-JP" dirty="0"/>
              <a:t>(</a:t>
            </a:r>
            <a:r>
              <a:rPr kumimoji="1" lang="ja-JP" altLang="en-US"/>
              <a:t>数値記載ミスがある場合は、それを正しく復元できる。</a:t>
            </a:r>
            <a:r>
              <a:rPr kumimoji="1" lang="en-US" altLang="ja-JP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ja-JP" altLang="en-US" sz="2000"/>
              <a:t> </a:t>
            </a:r>
            <a:r>
              <a:rPr kumimoji="1" lang="ja-JP" altLang="en-US" sz="2000" b="1"/>
              <a:t>でたらめな数</a:t>
            </a:r>
            <a:r>
              <a:rPr kumimoji="1" lang="ja-JP" altLang="en-US" sz="2000"/>
              <a:t>を記載していないか</a:t>
            </a:r>
            <a:endParaRPr kumimoji="1" lang="en-US" altLang="ja-JP" sz="2000" dirty="0"/>
          </a:p>
          <a:p>
            <a:pPr lvl="1"/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67319-B3CA-F91B-30D4-9BD97920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41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FCC281-2A51-1001-E3E3-33578F35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の引数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8385FBA-4B91-4ED4-0BBC-E705509F7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 err="1"/>
              <a:t>denomfind</a:t>
            </a:r>
            <a:r>
              <a:rPr kumimoji="1" lang="en-US" altLang="ja-JP" dirty="0"/>
              <a:t> </a:t>
            </a:r>
            <a:br>
              <a:rPr kumimoji="1" lang="en-US" altLang="ja-JP" dirty="0"/>
            </a:br>
            <a:r>
              <a:rPr kumimoji="1" lang="en-US" altLang="ja-JP" sz="2000" dirty="0"/>
              <a:t>  </a:t>
            </a:r>
            <a:r>
              <a:rPr kumimoji="1" lang="en-US" altLang="ja-JP" sz="2000" b="1" dirty="0"/>
              <a:t>-g [</a:t>
            </a:r>
            <a:r>
              <a:rPr kumimoji="1" lang="ja-JP" altLang="en-US" sz="2000" b="1"/>
              <a:t>最小分母</a:t>
            </a:r>
            <a:r>
              <a:rPr kumimoji="1" lang="en-US" altLang="ja-JP" sz="2000" b="1" dirty="0"/>
              <a:t>,]</a:t>
            </a:r>
            <a:r>
              <a:rPr lang="ja-JP" altLang="en-US" sz="2000" b="1"/>
              <a:t>探索</a:t>
            </a:r>
            <a:r>
              <a:rPr kumimoji="1" lang="ja-JP" altLang="en-US" sz="2000" b="1"/>
              <a:t>個数 </a:t>
            </a:r>
            <a:br>
              <a:rPr lang="en-US" altLang="ja-JP" sz="2000" b="1" dirty="0"/>
            </a:br>
            <a:r>
              <a:rPr lang="en-US" altLang="ja-JP" sz="2000" dirty="0"/>
              <a:t>  </a:t>
            </a:r>
            <a:r>
              <a:rPr lang="en-US" altLang="ja-JP" sz="2000" b="1" dirty="0"/>
              <a:t>-y </a:t>
            </a:r>
            <a:r>
              <a:rPr lang="ja-JP" altLang="en-US" sz="2000" b="1"/>
              <a:t>「</a:t>
            </a:r>
            <a:r>
              <a:rPr lang="ja-JP" altLang="en-US" sz="2000"/>
              <a:t>整数分子を持ちうる割合の個数」をフィルタリング指定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-D num</a:t>
            </a:r>
            <a:r>
              <a:rPr lang="en-US" altLang="ja-JP" sz="2000" dirty="0"/>
              <a:t>  </a:t>
            </a:r>
            <a:r>
              <a:rPr lang="ja-JP" altLang="en-US" sz="2000"/>
              <a:t>← シアン色で、割り算の式と小数点以下</a:t>
            </a:r>
            <a:r>
              <a:rPr lang="en-US" altLang="ja-JP" sz="2000" dirty="0"/>
              <a:t>num</a:t>
            </a:r>
            <a:r>
              <a:rPr lang="ja-JP" altLang="en-US" sz="2000"/>
              <a:t>桁表示</a:t>
            </a:r>
            <a:br>
              <a:rPr lang="en-US" altLang="ja-JP" sz="2000" dirty="0"/>
            </a:br>
            <a:r>
              <a:rPr lang="en-US" altLang="ja-JP" sz="2000" dirty="0"/>
              <a:t>  </a:t>
            </a:r>
            <a:r>
              <a:rPr lang="en-US" altLang="ja-JP" sz="2000" b="1" dirty="0"/>
              <a:t>-I</a:t>
            </a:r>
            <a:r>
              <a:rPr lang="en-US" altLang="ja-JP" sz="2000" dirty="0"/>
              <a:t> </a:t>
            </a:r>
            <a:r>
              <a:rPr lang="ja-JP" altLang="en-US" sz="2000"/>
              <a:t>  ← 分子の候補となる値の区間範囲を出力する指定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-%</a:t>
            </a:r>
            <a:r>
              <a:rPr lang="en-US" altLang="ja-JP" sz="2000" dirty="0"/>
              <a:t>  </a:t>
            </a:r>
            <a:r>
              <a:rPr lang="ja-JP" altLang="en-US" sz="2000"/>
              <a:t>← 残りの引数の値が百分率であることの指定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num [num] .. [num]</a:t>
            </a:r>
            <a:r>
              <a:rPr lang="en-US" altLang="ja-JP" sz="2000" dirty="0"/>
              <a:t> </a:t>
            </a:r>
            <a:r>
              <a:rPr lang="ja-JP" altLang="en-US" sz="2000"/>
              <a:t>← 割合の近似値 </a:t>
            </a:r>
            <a:r>
              <a:rPr lang="en-US" altLang="ja-JP" sz="2000" dirty="0"/>
              <a:t>(</a:t>
            </a:r>
            <a:r>
              <a:rPr lang="ja-JP" altLang="en-US" sz="2000"/>
              <a:t>主要な入力値</a:t>
            </a:r>
            <a:r>
              <a:rPr lang="en-US" altLang="ja-JP" sz="2000" dirty="0"/>
              <a:t>)</a:t>
            </a:r>
          </a:p>
          <a:p>
            <a:r>
              <a:rPr lang="ja-JP" altLang="en-US" sz="2400" b="1"/>
              <a:t>その他のオプション</a:t>
            </a:r>
            <a:r>
              <a:rPr lang="en-US" altLang="ja-JP" sz="2400" b="1" dirty="0"/>
              <a:t> : </a:t>
            </a:r>
          </a:p>
          <a:p>
            <a:pPr lvl="1"/>
            <a:r>
              <a:rPr lang="en-US" altLang="ja-JP" sz="2000" dirty="0"/>
              <a:t>-f </a:t>
            </a:r>
            <a:r>
              <a:rPr lang="ja-JP" altLang="en-US" sz="2000"/>
              <a:t> により</a:t>
            </a:r>
            <a:r>
              <a:rPr lang="ja-JP" altLang="en-US" sz="2000" b="1"/>
              <a:t>切り捨て</a:t>
            </a:r>
            <a:r>
              <a:rPr lang="ja-JP" altLang="en-US" sz="2000"/>
              <a:t>による近似であることを指定</a:t>
            </a:r>
            <a:endParaRPr lang="en-US" altLang="ja-JP" sz="2000" dirty="0"/>
          </a:p>
          <a:p>
            <a:pPr lvl="1"/>
            <a:r>
              <a:rPr lang="en-US" altLang="ja-JP" sz="2000" dirty="0"/>
              <a:t>-c </a:t>
            </a:r>
            <a:r>
              <a:rPr lang="ja-JP" altLang="en-US" sz="2000"/>
              <a:t>により</a:t>
            </a:r>
            <a:r>
              <a:rPr lang="ja-JP" altLang="en-US" sz="2000" b="1"/>
              <a:t>切り上げ</a:t>
            </a:r>
            <a:r>
              <a:rPr lang="ja-JP" altLang="en-US" sz="2000"/>
              <a:t>による近似であることを指定</a:t>
            </a:r>
            <a:endParaRPr lang="en-US" altLang="ja-JP" sz="2000" dirty="0"/>
          </a:p>
          <a:p>
            <a:pPr lvl="1"/>
            <a:r>
              <a:rPr lang="ja-JP" altLang="en-US" sz="2000"/>
              <a:t>上記のような </a:t>
            </a:r>
            <a:r>
              <a:rPr lang="en-US" altLang="ja-JP" sz="2000" dirty="0"/>
              <a:t>–f</a:t>
            </a:r>
            <a:r>
              <a:rPr lang="ja-JP" altLang="en-US" sz="2000"/>
              <a:t> も </a:t>
            </a:r>
            <a:r>
              <a:rPr lang="en-US" altLang="ja-JP" sz="2000" dirty="0"/>
              <a:t>-c</a:t>
            </a:r>
            <a:r>
              <a:rPr lang="ja-JP" altLang="en-US" sz="2000"/>
              <a:t> も無ければ </a:t>
            </a:r>
            <a:r>
              <a:rPr lang="ja-JP" altLang="en-US" sz="2000" b="1"/>
              <a:t>四捨五入</a:t>
            </a:r>
            <a:r>
              <a:rPr lang="ja-JP" altLang="en-US" sz="2000"/>
              <a:t>による近似を指定</a:t>
            </a:r>
            <a:endParaRPr lang="en-US" altLang="ja-JP" sz="2000" dirty="0"/>
          </a:p>
          <a:p>
            <a:pPr lvl="1"/>
            <a:endParaRPr lang="en-US" altLang="ja-JP" sz="2000" dirty="0"/>
          </a:p>
          <a:p>
            <a:r>
              <a:rPr lang="en-US" altLang="ja-JP" sz="2400" dirty="0"/>
              <a:t>(</a:t>
            </a:r>
            <a:r>
              <a:rPr lang="ja-JP" altLang="en-US" sz="2400"/>
              <a:t>出力に関わるオプションは英語大文字を採用。</a:t>
            </a:r>
            <a:r>
              <a:rPr lang="en-US" altLang="ja-JP" sz="2400" dirty="0"/>
              <a:t>)</a:t>
            </a:r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282969-6BE1-81B2-FC79-DBF8AB34B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886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9E7A4B-4AE6-8B8A-D0F3-B0211E0A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の出力方法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0E99C3-48B0-0B88-F655-300DE8F9F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出力は</a:t>
            </a:r>
            <a:r>
              <a:rPr kumimoji="1" lang="en-US" altLang="ja-JP" dirty="0"/>
              <a:t>ANSI</a:t>
            </a:r>
            <a:r>
              <a:rPr kumimoji="1" lang="ja-JP" altLang="en-US"/>
              <a:t>カラー付きのテキスト形式</a:t>
            </a:r>
            <a:endParaRPr kumimoji="1" lang="en-US" altLang="ja-JP" dirty="0"/>
          </a:p>
          <a:p>
            <a:r>
              <a:rPr kumimoji="1" lang="ja-JP" altLang="en-US"/>
              <a:t>出力各行</a:t>
            </a:r>
            <a:r>
              <a:rPr lang="ja-JP" altLang="en-US"/>
              <a:t>について</a:t>
            </a:r>
            <a:r>
              <a:rPr lang="en-US" altLang="ja-JP" dirty="0"/>
              <a:t> : </a:t>
            </a:r>
          </a:p>
          <a:p>
            <a:pPr lvl="1"/>
            <a:r>
              <a:rPr kumimoji="1" lang="en-US" altLang="ja-JP" dirty="0"/>
              <a:t>1</a:t>
            </a:r>
            <a:r>
              <a:rPr kumimoji="1" lang="ja-JP" altLang="en-US"/>
              <a:t>列目 </a:t>
            </a:r>
            <a:r>
              <a:rPr kumimoji="1" lang="en-US" altLang="ja-JP" dirty="0"/>
              <a:t>: </a:t>
            </a:r>
            <a:r>
              <a:rPr kumimoji="1" lang="ja-JP" altLang="en-US" b="1"/>
              <a:t>候補となる分母</a:t>
            </a:r>
            <a:r>
              <a:rPr kumimoji="1" lang="ja-JP" altLang="en-US"/>
              <a:t>の値</a:t>
            </a:r>
            <a:r>
              <a:rPr kumimoji="1" lang="en-US" altLang="ja-JP" dirty="0"/>
              <a:t>(</a:t>
            </a:r>
            <a:r>
              <a:rPr kumimoji="1" lang="ja-JP" altLang="en-US"/>
              <a:t>整数</a:t>
            </a:r>
            <a:r>
              <a:rPr kumimoji="1" lang="en-US" altLang="ja-JP" dirty="0"/>
              <a:t>) D </a:t>
            </a:r>
          </a:p>
          <a:p>
            <a:pPr lvl="1"/>
            <a:r>
              <a:rPr lang="en-US" altLang="ja-JP" dirty="0"/>
              <a:t>2</a:t>
            </a:r>
            <a:r>
              <a:rPr lang="ja-JP" altLang="en-US"/>
              <a:t>列目 </a:t>
            </a:r>
            <a:r>
              <a:rPr lang="en-US" altLang="ja-JP" dirty="0"/>
              <a:t>: </a:t>
            </a:r>
            <a:r>
              <a:rPr lang="ja-JP" altLang="en-US"/>
              <a:t>引数の割合近似値</a:t>
            </a:r>
            <a:r>
              <a:rPr lang="en-US" altLang="ja-JP" dirty="0"/>
              <a:t>(n</a:t>
            </a:r>
            <a:r>
              <a:rPr lang="ja-JP" altLang="en-US"/>
              <a:t>個</a:t>
            </a:r>
            <a:r>
              <a:rPr lang="en-US" altLang="ja-JP" dirty="0"/>
              <a:t>)</a:t>
            </a:r>
            <a:r>
              <a:rPr lang="ja-JP" altLang="en-US"/>
              <a:t>の内の何個に対して、</a:t>
            </a:r>
            <a:br>
              <a:rPr lang="en-US" altLang="ja-JP" dirty="0"/>
            </a:br>
            <a:r>
              <a:rPr lang="ja-JP" altLang="en-US"/>
              <a:t>    </a:t>
            </a:r>
            <a:r>
              <a:rPr lang="en-US" altLang="ja-JP" dirty="0"/>
              <a:t>D</a:t>
            </a:r>
            <a:r>
              <a:rPr lang="ja-JP" altLang="en-US"/>
              <a:t>を分母として整数の分子を持つことが、可能か。</a:t>
            </a:r>
            <a:br>
              <a:rPr lang="en-US" altLang="ja-JP" dirty="0"/>
            </a:br>
            <a:r>
              <a:rPr lang="ja-JP" altLang="en-US"/>
              <a:t>    </a:t>
            </a:r>
            <a:r>
              <a:rPr lang="en-US" altLang="ja-JP" b="1" dirty="0"/>
              <a:t>0</a:t>
            </a:r>
            <a:r>
              <a:rPr lang="ja-JP" altLang="en-US" b="1"/>
              <a:t>から</a:t>
            </a:r>
            <a:r>
              <a:rPr lang="en-US" altLang="ja-JP" b="1" dirty="0"/>
              <a:t>n</a:t>
            </a:r>
            <a:r>
              <a:rPr lang="ja-JP" altLang="en-US" b="1"/>
              <a:t>の値</a:t>
            </a:r>
            <a:r>
              <a:rPr lang="ja-JP" altLang="en-US"/>
              <a:t>となる。</a:t>
            </a:r>
            <a:r>
              <a:rPr lang="en-US" altLang="ja-JP" dirty="0"/>
              <a:t>n</a:t>
            </a:r>
            <a:r>
              <a:rPr lang="ja-JP" altLang="en-US"/>
              <a:t>以外の値は候補外と見なす。</a:t>
            </a:r>
            <a:endParaRPr lang="en-US" altLang="ja-JP" dirty="0"/>
          </a:p>
          <a:p>
            <a:pPr lvl="1"/>
            <a:r>
              <a:rPr kumimoji="1" lang="en-US" altLang="ja-JP" dirty="0"/>
              <a:t>3</a:t>
            </a:r>
            <a:r>
              <a:rPr kumimoji="1" lang="ja-JP" altLang="en-US"/>
              <a:t>列目以降</a:t>
            </a:r>
            <a:r>
              <a:rPr kumimoji="1" lang="en-US" altLang="ja-JP" dirty="0"/>
              <a:t> : </a:t>
            </a:r>
            <a:r>
              <a:rPr kumimoji="1" lang="ja-JP" altLang="en-US"/>
              <a:t>補助情報</a:t>
            </a:r>
            <a:endParaRPr kumimoji="1" lang="en-US" altLang="ja-JP" dirty="0"/>
          </a:p>
          <a:p>
            <a:pPr lvl="2"/>
            <a:r>
              <a:rPr kumimoji="1" lang="ja-JP" altLang="en-US"/>
              <a:t>候補となる分数を、</a:t>
            </a:r>
            <a:r>
              <a:rPr kumimoji="1" lang="ja-JP" altLang="en-US" b="1"/>
              <a:t>割り算の式</a:t>
            </a:r>
            <a:r>
              <a:rPr kumimoji="1" lang="ja-JP" altLang="en-US"/>
              <a:t>で示す。</a:t>
            </a:r>
            <a:endParaRPr kumimoji="1" lang="en-US" altLang="ja-JP" dirty="0"/>
          </a:p>
          <a:p>
            <a:pPr lvl="2"/>
            <a:r>
              <a:rPr lang="ja-JP" altLang="en-US"/>
              <a:t>分子のとりうる値を、</a:t>
            </a:r>
            <a:r>
              <a:rPr lang="ja-JP" altLang="en-US" b="1"/>
              <a:t>整数に限らない実数の区間</a:t>
            </a:r>
            <a:r>
              <a:rPr lang="ja-JP" altLang="en-US"/>
              <a:t>で示す。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BE4FF9-9839-639A-C165-22115EFF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184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FA2DD4-B9E1-469E-A114-2D6BEFBC3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/>
              <a:t>denomfind</a:t>
            </a:r>
            <a:r>
              <a:rPr kumimoji="1" lang="ja-JP" altLang="en-US" sz="4000"/>
              <a:t>  </a:t>
            </a:r>
            <a:r>
              <a:rPr lang="ja-JP" altLang="en-US" sz="4000"/>
              <a:t>以外に使うプログラム</a:t>
            </a:r>
            <a:endParaRPr kumimoji="1" lang="ja-JP" altLang="en-US" sz="40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465E44-6CF3-6D1A-A275-AC2473B7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ある分母の値が候補なら、</a:t>
            </a:r>
            <a:br>
              <a:rPr kumimoji="1" lang="en-US" altLang="ja-JP" dirty="0"/>
            </a:br>
            <a:r>
              <a:rPr kumimoji="1" lang="ja-JP" altLang="en-US"/>
              <a:t>その値の倍数も全て候補になるので、</a:t>
            </a:r>
            <a:br>
              <a:rPr kumimoji="1" lang="en-US" altLang="ja-JP" dirty="0"/>
            </a:br>
            <a:r>
              <a:rPr kumimoji="1" lang="ja-JP" altLang="en-US"/>
              <a:t>それらの出力を最初だけに抑制する</a:t>
            </a:r>
            <a:r>
              <a:rPr kumimoji="1" lang="en-US" altLang="ja-JP" dirty="0"/>
              <a:t> </a:t>
            </a:r>
            <a:br>
              <a:rPr kumimoji="1" lang="en-US" altLang="ja-JP" dirty="0"/>
            </a:br>
            <a:r>
              <a:rPr lang="ja-JP" altLang="en-US"/>
              <a:t>コマンド </a:t>
            </a:r>
            <a:r>
              <a:rPr kumimoji="1" lang="en-US" altLang="ja-JP" b="1" dirty="0" err="1"/>
              <a:t>primefind</a:t>
            </a:r>
            <a:r>
              <a:rPr kumimoji="1" lang="ja-JP" altLang="en-US"/>
              <a:t> も作成した。</a:t>
            </a:r>
            <a:endParaRPr kumimoji="1" lang="en-US" altLang="ja-JP" dirty="0"/>
          </a:p>
          <a:p>
            <a:r>
              <a:rPr kumimoji="1" lang="en-US" altLang="ja-JP" dirty="0"/>
              <a:t>App::</a:t>
            </a:r>
            <a:r>
              <a:rPr kumimoji="1" lang="en-US" altLang="ja-JP" dirty="0" err="1"/>
              <a:t>expandtab</a:t>
            </a:r>
            <a:r>
              <a:rPr kumimoji="1" lang="en-US" altLang="ja-JP" dirty="0"/>
              <a:t> </a:t>
            </a:r>
            <a:r>
              <a:rPr kumimoji="1" lang="ja-JP" altLang="en-US"/>
              <a:t>に含まれる</a:t>
            </a:r>
            <a:r>
              <a:rPr kumimoji="1" lang="en-US" altLang="ja-JP" dirty="0"/>
              <a:t> </a:t>
            </a:r>
            <a:r>
              <a:rPr kumimoji="1" lang="en-US" altLang="ja-JP" b="1" dirty="0" err="1"/>
              <a:t>expandtab</a:t>
            </a:r>
            <a:r>
              <a:rPr kumimoji="1" lang="ja-JP" altLang="en-US"/>
              <a:t> も作成。</a:t>
            </a:r>
            <a:br>
              <a:rPr kumimoji="1" lang="en-US" altLang="ja-JP" dirty="0"/>
            </a:br>
            <a:r>
              <a:rPr kumimoji="1" lang="ja-JP" altLang="en-US"/>
              <a:t>タブ文字区切り入力をタブで立て揃え出力する。</a:t>
            </a:r>
            <a:endParaRPr kumimoji="1" lang="en-US" altLang="ja-JP" dirty="0"/>
          </a:p>
          <a:p>
            <a:r>
              <a:rPr lang="ja-JP" altLang="en-US"/>
              <a:t>出力の色を無くす </a:t>
            </a:r>
            <a:r>
              <a:rPr lang="en-US" altLang="ja-JP" dirty="0" err="1"/>
              <a:t>colorplus</a:t>
            </a:r>
            <a:r>
              <a:rPr lang="en-US" altLang="ja-JP" dirty="0"/>
              <a:t> -0 </a:t>
            </a:r>
            <a:r>
              <a:rPr lang="ja-JP" altLang="en-US"/>
              <a:t> </a:t>
            </a:r>
            <a:r>
              <a:rPr lang="en-US" altLang="ja-JP" dirty="0"/>
              <a:t>(App::</a:t>
            </a:r>
            <a:r>
              <a:rPr lang="en-US" altLang="ja-JP" dirty="0" err="1"/>
              <a:t>colorplus</a:t>
            </a:r>
            <a:r>
              <a:rPr lang="en-US" altLang="ja-JP" dirty="0"/>
              <a:t>)</a:t>
            </a:r>
          </a:p>
          <a:p>
            <a:r>
              <a:rPr kumimoji="1" lang="ja-JP" altLang="en-US"/>
              <a:t>なお、古くからあるテキストビューアの </a:t>
            </a:r>
            <a:r>
              <a:rPr lang="en-US" altLang="ja-JP" dirty="0"/>
              <a:t>less </a:t>
            </a:r>
            <a:r>
              <a:rPr lang="ja-JP" altLang="en-US"/>
              <a:t>は</a:t>
            </a:r>
            <a:br>
              <a:rPr lang="en-US" altLang="ja-JP" dirty="0"/>
            </a:br>
            <a:r>
              <a:rPr lang="ja-JP" altLang="en-US"/>
              <a:t>使いこなしていることを前提とする。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AD5EB7-930B-2894-891C-0FCE0C936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097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err="1"/>
              <a:t>denomfind</a:t>
            </a:r>
            <a:r>
              <a:rPr kumimoji="1" lang="ja-JP" altLang="en-US"/>
              <a:t>の作成時の難点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7" y="1082569"/>
            <a:ext cx="8860220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多数の試行錯誤</a:t>
            </a:r>
            <a:r>
              <a:rPr kumimoji="1" lang="en-US" altLang="ja-JP" dirty="0"/>
              <a:t>: </a:t>
            </a:r>
            <a:r>
              <a:rPr kumimoji="1" lang="ja-JP" altLang="en-US"/>
              <a:t>出力の形式とオプションの設計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重大なバグを見つけた </a:t>
            </a:r>
            <a:r>
              <a:rPr lang="en-US" altLang="ja-JP" dirty="0"/>
              <a:t>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10%</a:t>
            </a:r>
            <a:r>
              <a:rPr lang="ja-JP" altLang="en-US"/>
              <a:t>の指定を、近似値</a:t>
            </a:r>
            <a:r>
              <a:rPr lang="en-US" altLang="ja-JP" dirty="0"/>
              <a:t>0.1</a:t>
            </a:r>
            <a:r>
              <a:rPr lang="ja-JP" altLang="en-US"/>
              <a:t>と見なし</a:t>
            </a:r>
            <a:r>
              <a:rPr lang="en-US" altLang="ja-JP" dirty="0"/>
              <a:t>0.05</a:t>
            </a:r>
            <a:r>
              <a:rPr lang="ja-JP" altLang="en-US"/>
              <a:t>超</a:t>
            </a:r>
            <a:r>
              <a:rPr lang="en-US" altLang="ja-JP" dirty="0"/>
              <a:t>0.15</a:t>
            </a:r>
            <a:r>
              <a:rPr lang="ja-JP" altLang="en-US"/>
              <a:t>以下と解釈。</a:t>
            </a: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1.0%</a:t>
            </a:r>
            <a:r>
              <a:rPr lang="ja-JP" altLang="en-US"/>
              <a:t>の指定を</a:t>
            </a:r>
            <a:r>
              <a:rPr lang="en-US" altLang="ja-JP" dirty="0"/>
              <a:t> 1%</a:t>
            </a:r>
            <a:r>
              <a:rPr lang="ja-JP" altLang="en-US"/>
              <a:t>と解釈して区間が</a:t>
            </a:r>
            <a:r>
              <a:rPr lang="en-US" altLang="ja-JP" dirty="0"/>
              <a:t>10</a:t>
            </a:r>
            <a:r>
              <a:rPr lang="ja-JP" altLang="en-US"/>
              <a:t>倍にしてしまう。</a:t>
            </a:r>
            <a:endParaRPr lang="en-US" altLang="ja-JP" dirty="0"/>
          </a:p>
          <a:p>
            <a:pPr lvl="1"/>
            <a:r>
              <a:rPr lang="en-US" altLang="ja-JP" dirty="0"/>
              <a:t>2008</a:t>
            </a:r>
            <a:r>
              <a:rPr lang="ja-JP" altLang="en-US"/>
              <a:t>年頃に初めて</a:t>
            </a:r>
            <a:r>
              <a:rPr lang="en-US" altLang="ja-JP" dirty="0"/>
              <a:t>Ruby</a:t>
            </a:r>
            <a:r>
              <a:rPr lang="ja-JP" altLang="en-US"/>
              <a:t>で作ったので慣れていたと思ったが、</a:t>
            </a:r>
            <a:r>
              <a:rPr lang="en-US" altLang="ja-JP" dirty="0"/>
              <a:t>2018</a:t>
            </a:r>
            <a:r>
              <a:rPr lang="ja-JP" altLang="en-US"/>
              <a:t>年に作った</a:t>
            </a:r>
            <a:r>
              <a:rPr lang="en-US" altLang="ja-JP" dirty="0"/>
              <a:t>Perl</a:t>
            </a:r>
            <a:r>
              <a:rPr lang="ja-JP" altLang="en-US"/>
              <a:t>のプログラムにあった。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47212" y="4109477"/>
            <a:ext cx="3532722" cy="23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98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98C206-1982-4EEB-6CC8-EBEFA9BF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コマンド</a:t>
            </a:r>
            <a:r>
              <a:rPr kumimoji="1" lang="en-US" altLang="ja-JP" sz="3600" dirty="0" err="1"/>
              <a:t>denomfind</a:t>
            </a:r>
            <a:r>
              <a:rPr kumimoji="1" lang="ja-JP" altLang="en-US" sz="3600"/>
              <a:t>の完成度について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745805-E2A4-F3B1-71CD-FEA7C76EE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-US" altLang="ja-JP" dirty="0"/>
              <a:t>4</a:t>
            </a:r>
            <a:r>
              <a:rPr kumimoji="1" lang="ja-JP" altLang="en-US"/>
              <a:t>年前に作ったプログラムについて、最近、重大な見つけた。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/>
              <a:t>結局、</a:t>
            </a:r>
            <a:r>
              <a:rPr lang="en-US" altLang="ja-JP" dirty="0"/>
              <a:t>200</a:t>
            </a:r>
            <a:r>
              <a:rPr lang="ja-JP" altLang="en-US"/>
              <a:t>行弱の</a:t>
            </a:r>
            <a:r>
              <a:rPr lang="en-US" altLang="ja-JP" dirty="0"/>
              <a:t>Perl</a:t>
            </a:r>
            <a:r>
              <a:rPr lang="ja-JP" altLang="en-US"/>
              <a:t>プログラムをほぼ全部利ファクタをしながら点検をした。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さらに新たな機能をオプションの形で追加したし、出力の表の形も見やすいようにと、何度も形を変えた。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/>
              <a:t>最近手を加えた部分について、再びほぼ全部利ファクタして点検する必要はありそう。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日本語の部分を英語化したい。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他の</a:t>
            </a:r>
            <a:r>
              <a:rPr lang="ja-JP" altLang="en-US"/>
              <a:t>言語に移植したい。そして、もっと数理的な思いつきを容易に検証できるような状態にしたい。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65455F-17DD-84FD-71E2-83F7DE83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9260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3. </a:t>
            </a:r>
            <a:r>
              <a:rPr lang="ja-JP" altLang="en-US" sz="7200" b="1"/>
              <a:t>コマンドの実行例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実際の実行画面で、どのような操作画面になるか、</a:t>
            </a:r>
            <a:br>
              <a:rPr lang="en-US" altLang="ja-JP" dirty="0"/>
            </a:br>
            <a:r>
              <a:rPr lang="ja-JP" altLang="en-US"/>
              <a:t>実感に近いイメージを、一旦、提供する。</a:t>
            </a:r>
            <a:endParaRPr lang="en-US" altLang="ja-JP" dirty="0"/>
          </a:p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504D31B-4711-9F3D-E63E-A7F907FF8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37564" y="578069"/>
            <a:ext cx="4068871" cy="26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13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 b="1"/>
              <a:t>異なる</a:t>
            </a: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>
                <a:solidFill>
                  <a:srgbClr val="C00000"/>
                </a:solidFill>
              </a:rPr>
              <a:t>2.0% 50.7% 13.5% 21.6% 6.8% </a:t>
            </a:r>
            <a:r>
              <a:rPr lang="ja-JP" altLang="en-US" sz="2000" b="1"/>
              <a:t>」が該当した時に、</a:t>
            </a:r>
            <a:br>
              <a:rPr lang="en-US" altLang="ja-JP" sz="2000" b="1" dirty="0"/>
            </a:br>
            <a:r>
              <a:rPr lang="ja-JP" altLang="en-US" sz="2000" b="1"/>
              <a:t>サンプルサイズを</a:t>
            </a:r>
            <a:r>
              <a:rPr lang="en-US" altLang="ja-JP" sz="2000" b="1" dirty="0">
                <a:solidFill>
                  <a:srgbClr val="C00000"/>
                </a:solidFill>
              </a:rPr>
              <a:t>148</a:t>
            </a:r>
            <a:r>
              <a:rPr lang="ja-JP" altLang="en-US" sz="2000" b="1">
                <a:solidFill>
                  <a:srgbClr val="C00000"/>
                </a:solidFill>
              </a:rPr>
              <a:t>人</a:t>
            </a:r>
            <a:r>
              <a:rPr lang="ja-JP" altLang="en-US" sz="2000" b="1"/>
              <a:t>が正しいかどうか確かめたい。</a:t>
            </a:r>
            <a:endParaRPr lang="en-US" altLang="ja-JP" sz="2000" b="1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7D5D21A-BAC8-4BAE-F31D-D1AC64E7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5DFD3B-0802-0687-E5F3-2DB2C73644FD}"/>
              </a:ext>
            </a:extLst>
          </p:cNvPr>
          <p:cNvSpPr txBox="1"/>
          <p:nvPr/>
        </p:nvSpPr>
        <p:spPr>
          <a:xfrm>
            <a:off x="685800" y="6492874"/>
            <a:ext cx="701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分母の値を</a:t>
            </a:r>
            <a:r>
              <a:rPr kumimoji="1" lang="en-US" altLang="ja-JP" dirty="0"/>
              <a:t>141</a:t>
            </a:r>
            <a:r>
              <a:rPr kumimoji="1" lang="ja-JP" altLang="en-US"/>
              <a:t>から初めて、</a:t>
            </a:r>
            <a:r>
              <a:rPr kumimoji="1" lang="en-US" altLang="ja-JP" dirty="0"/>
              <a:t>20</a:t>
            </a:r>
            <a:r>
              <a:rPr kumimoji="1" lang="ja-JP" altLang="en-US"/>
              <a:t>個の場合について結果を表示した。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BD1EDA7-F52C-EA6C-60BF-77D7BF0A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31" y="1602475"/>
            <a:ext cx="7202978" cy="47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89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/>
              <a:t>2.0% 50.7% 13.5% 21.6% 6.8% </a:t>
            </a:r>
            <a:r>
              <a:rPr lang="ja-JP" altLang="en-US" sz="2000" b="1"/>
              <a:t>」が該当した場合に、</a:t>
            </a:r>
            <a:br>
              <a:rPr lang="en-US" altLang="ja-JP" sz="2000" b="1" dirty="0"/>
            </a:br>
            <a:r>
              <a:rPr lang="ja-JP" altLang="en-US" sz="2000" b="1"/>
              <a:t>サンプルサイズを推定</a:t>
            </a:r>
            <a:r>
              <a:rPr lang="en-US" altLang="ja-JP" sz="2000" dirty="0"/>
              <a:t>(5</a:t>
            </a:r>
            <a:r>
              <a:rPr lang="ja-JP" altLang="en-US" sz="2000"/>
              <a:t>個中</a:t>
            </a:r>
            <a:r>
              <a:rPr lang="en-US" altLang="ja-JP" sz="2000" dirty="0"/>
              <a:t>2</a:t>
            </a:r>
            <a:r>
              <a:rPr lang="ja-JP" altLang="en-US" sz="2000"/>
              <a:t>個以内の記載ミスの場合も考えた</a:t>
            </a:r>
            <a:r>
              <a:rPr lang="en-US" altLang="ja-JP" sz="2000" dirty="0"/>
              <a:t>)</a:t>
            </a:r>
            <a:r>
              <a:rPr lang="ja-JP" altLang="en-US" sz="2000" b="1"/>
              <a:t>。</a:t>
            </a:r>
            <a:endParaRPr lang="en-US" altLang="ja-JP" sz="2000" b="1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F96F73-88F8-0AA3-6BF3-F63539E78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22284D-EECE-B28F-9A25-1483570CC431}"/>
              </a:ext>
            </a:extLst>
          </p:cNvPr>
          <p:cNvSpPr txBox="1"/>
          <p:nvPr/>
        </p:nvSpPr>
        <p:spPr>
          <a:xfrm>
            <a:off x="120872" y="6451615"/>
            <a:ext cx="818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/>
              <a:t>各分母に対して、整数同士の割り算になる場合が</a:t>
            </a:r>
            <a:r>
              <a:rPr kumimoji="1" lang="en-US" altLang="ja-JP" dirty="0"/>
              <a:t>3〜5</a:t>
            </a:r>
            <a:r>
              <a:rPr kumimoji="1" lang="ja-JP" altLang="en-US"/>
              <a:t>個の場合に、限定した。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B68ED68-34E8-4DCE-88DE-22D0939D3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2" y="1624098"/>
            <a:ext cx="7319356" cy="47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3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br>
              <a:rPr lang="en-US" altLang="ja-JP" sz="2000" dirty="0"/>
            </a:br>
            <a:r>
              <a:rPr lang="ja-JP" altLang="en-US" sz="2000"/>
              <a:t>表示内容は、割り算式ではなくて、分子の値の範囲を表示。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/>
              <a:t>緑色の場合は、その区間に整数が</a:t>
            </a:r>
            <a:r>
              <a:rPr lang="en-US" altLang="ja-JP" sz="2000" dirty="0"/>
              <a:t>1</a:t>
            </a:r>
            <a:r>
              <a:rPr lang="ja-JP" altLang="en-US" sz="2000"/>
              <a:t>個以上含まれることを示す。</a:t>
            </a:r>
            <a:endParaRPr lang="en-US" altLang="ja-JP" sz="20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AC51DB-C95B-3DFD-4537-DBFBB004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6CC2A98-BEA4-2437-FBF5-8A0CAA085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9" y="1926116"/>
            <a:ext cx="8474131" cy="441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32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71A11DA-F89A-B7F9-F0A2-A116B4C3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8000" b="1" dirty="0"/>
              <a:t>1. </a:t>
            </a:r>
            <a:r>
              <a:rPr lang="ja-JP" altLang="en-US" sz="8000" b="1"/>
              <a:t>問題提起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8BBDA72D-BC9D-BAF3-7811-36C64F53E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42014"/>
            <a:ext cx="7886700" cy="1500187"/>
          </a:xfrm>
        </p:spPr>
        <p:txBody>
          <a:bodyPr/>
          <a:lstStyle/>
          <a:p>
            <a:r>
              <a:rPr lang="ja-JP" altLang="en-US"/>
              <a:t>割合の数を表す近似が、いくつか与えられた場合に、</a:t>
            </a:r>
            <a:endParaRPr lang="en-US" altLang="ja-JP" dirty="0"/>
          </a:p>
          <a:p>
            <a:r>
              <a:rPr lang="ja-JP" altLang="en-US"/>
              <a:t>分母を推定したいことがある。</a:t>
            </a:r>
            <a:endParaRPr lang="en-US" altLang="ja-JP" dirty="0"/>
          </a:p>
          <a:p>
            <a:r>
              <a:rPr lang="ja-JP" altLang="en-US"/>
              <a:t>まず、その具体例のいくつかと問題意識を提起する。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ED43E9-9EE0-F903-2173-3F29C0B7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05BE1AB-D13C-400A-B6DC-597EBCEB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97233" y="526100"/>
            <a:ext cx="3940010" cy="261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38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5400" b="1" dirty="0"/>
              <a:t>4. </a:t>
            </a:r>
            <a:r>
              <a:rPr lang="ja-JP" altLang="en-US" sz="5400" b="1"/>
              <a:t>冒頭</a:t>
            </a:r>
            <a:r>
              <a:rPr lang="en-US" altLang="ja-JP" sz="5400" b="1" dirty="0"/>
              <a:t>2</a:t>
            </a:r>
            <a:r>
              <a:rPr lang="ja-JP" altLang="en-US" sz="5400" b="1"/>
              <a:t>個の題材への適用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9CE7D6-DC89-FBAF-FF6B-B65C44157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26071" y="376657"/>
            <a:ext cx="4491858" cy="299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37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950D44-8B8F-A7FF-ADB2-2B7B9D74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F83030E-40DA-C3DC-F577-EA5C93F5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48" y="219657"/>
            <a:ext cx="7003473" cy="2840019"/>
          </a:xfrm>
          <a:prstGeom prst="rect">
            <a:avLst/>
          </a:prstGeom>
        </p:spPr>
      </p:pic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B3888091-DDD7-4898-F332-3F2F133362B8}"/>
              </a:ext>
            </a:extLst>
          </p:cNvPr>
          <p:cNvSpPr/>
          <p:nvPr/>
        </p:nvSpPr>
        <p:spPr>
          <a:xfrm>
            <a:off x="5527964" y="62282"/>
            <a:ext cx="2726573" cy="482412"/>
          </a:xfrm>
          <a:prstGeom prst="wedgeRoundRectCallout">
            <a:avLst>
              <a:gd name="adj1" fmla="val -66714"/>
              <a:gd name="adj2" fmla="val 4827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 dirty="0">
                <a:solidFill>
                  <a:srgbClr val="0432FF"/>
                </a:solidFill>
              </a:rPr>
              <a:t>2</a:t>
            </a:r>
            <a:r>
              <a:rPr kumimoji="1" lang="ja-JP" altLang="en-US" sz="1600" b="1">
                <a:solidFill>
                  <a:srgbClr val="0432FF"/>
                </a:solidFill>
              </a:rPr>
              <a:t>回目接種の</a:t>
            </a:r>
            <a:r>
              <a:rPr kumimoji="1" lang="en-US" altLang="ja-JP" sz="1600" b="1" dirty="0">
                <a:solidFill>
                  <a:srgbClr val="0432FF"/>
                </a:solidFill>
              </a:rPr>
              <a:t>250</a:t>
            </a:r>
            <a:r>
              <a:rPr kumimoji="1" lang="ja-JP" altLang="en-US" sz="1600" b="1">
                <a:solidFill>
                  <a:srgbClr val="0432FF"/>
                </a:solidFill>
              </a:rPr>
              <a:t>人</a:t>
            </a:r>
            <a:r>
              <a:rPr kumimoji="1" lang="ja-JP" altLang="en-US" sz="1600">
                <a:solidFill>
                  <a:srgbClr val="0432FF"/>
                </a:solidFill>
              </a:rPr>
              <a:t>という数については、正しそうだ。</a:t>
            </a:r>
            <a:endParaRPr kumimoji="1" lang="en-US" altLang="ja-JP" sz="1600" dirty="0">
              <a:solidFill>
                <a:srgbClr val="0432FF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91CB9B2-7CD2-828C-3502-934BFA008D1F}"/>
              </a:ext>
            </a:extLst>
          </p:cNvPr>
          <p:cNvCxnSpPr>
            <a:cxnSpLocks/>
          </p:cNvCxnSpPr>
          <p:nvPr/>
        </p:nvCxnSpPr>
        <p:spPr>
          <a:xfrm>
            <a:off x="1604356" y="3017527"/>
            <a:ext cx="30507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0702AD9B-85FC-4D8C-92F6-1C0EDB6FA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5" y="4942362"/>
            <a:ext cx="7003473" cy="182067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DA72193-ECC0-28D1-0123-50988523A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1" y="3104420"/>
            <a:ext cx="5357553" cy="1753576"/>
          </a:xfrm>
          <a:prstGeom prst="rect">
            <a:avLst/>
          </a:prstGeom>
        </p:spPr>
      </p:pic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C3AE716D-C10F-4A54-A268-D28FDD93CFC3}"/>
              </a:ext>
            </a:extLst>
          </p:cNvPr>
          <p:cNvSpPr/>
          <p:nvPr/>
        </p:nvSpPr>
        <p:spPr>
          <a:xfrm>
            <a:off x="7414952" y="5072831"/>
            <a:ext cx="1654233" cy="1283520"/>
          </a:xfrm>
          <a:prstGeom prst="wedgeRoundRectCallout">
            <a:avLst>
              <a:gd name="adj1" fmla="val -59137"/>
              <a:gd name="adj2" fmla="val -1901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3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97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の表示の内、</a:t>
            </a:r>
            <a:r>
              <a:rPr kumimoji="1" lang="en-US" altLang="ja-JP" sz="1400" dirty="0">
                <a:solidFill>
                  <a:srgbClr val="0432FF"/>
                </a:solidFill>
              </a:rPr>
              <a:t>4</a:t>
            </a:r>
            <a:r>
              <a:rPr kumimoji="1" lang="ja-JP" altLang="en-US" sz="1400">
                <a:solidFill>
                  <a:srgbClr val="0432FF"/>
                </a:solidFill>
              </a:rPr>
              <a:t>個しか分子が整数になり得ない。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  <p:sp>
        <p:nvSpPr>
          <p:cNvPr id="18" name="角丸四角形吹き出し 17">
            <a:extLst>
              <a:ext uri="{FF2B5EF4-FFF2-40B4-BE49-F238E27FC236}">
                <a16:creationId xmlns:a16="http://schemas.microsoft.com/office/drawing/2014/main" id="{95294261-9F4F-A1C4-0C21-AF2648BA6C3A}"/>
              </a:ext>
            </a:extLst>
          </p:cNvPr>
          <p:cNvSpPr/>
          <p:nvPr/>
        </p:nvSpPr>
        <p:spPr>
          <a:xfrm>
            <a:off x="5769033" y="3856516"/>
            <a:ext cx="3300152" cy="1028222"/>
          </a:xfrm>
          <a:prstGeom prst="wedgeRoundRectCallout">
            <a:avLst>
              <a:gd name="adj1" fmla="val -55359"/>
              <a:gd name="adj2" fmla="val -1453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1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253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表示の</a:t>
            </a:r>
            <a:r>
              <a:rPr kumimoji="1" lang="en-US" altLang="ja-JP" sz="1400" dirty="0">
                <a:solidFill>
                  <a:srgbClr val="0432FF"/>
                </a:solidFill>
              </a:rPr>
              <a:t>9</a:t>
            </a:r>
            <a:r>
              <a:rPr kumimoji="1" lang="ja-JP" altLang="en-US" sz="1400">
                <a:solidFill>
                  <a:srgbClr val="0432FF"/>
                </a:solidFill>
              </a:rPr>
              <a:t>個の内、</a:t>
            </a:r>
            <a:r>
              <a:rPr kumimoji="1" lang="en-US" altLang="ja-JP" sz="1400" dirty="0">
                <a:solidFill>
                  <a:srgbClr val="0432FF"/>
                </a:solidFill>
              </a:rPr>
              <a:t>5</a:t>
            </a:r>
            <a:r>
              <a:rPr kumimoji="1" lang="ja-JP" altLang="en-US" sz="1400">
                <a:solidFill>
                  <a:srgbClr val="0432FF"/>
                </a:solidFill>
              </a:rPr>
              <a:t>個しか分子が整数になり得ない。</a:t>
            </a:r>
            <a:r>
              <a:rPr kumimoji="1" lang="en-US" altLang="ja-JP" sz="1400" dirty="0">
                <a:solidFill>
                  <a:srgbClr val="0432FF"/>
                </a:solidFill>
              </a:rPr>
              <a:t>255</a:t>
            </a:r>
            <a:r>
              <a:rPr kumimoji="1" lang="ja-JP" altLang="en-US" sz="1400">
                <a:solidFill>
                  <a:srgbClr val="0432FF"/>
                </a:solidFill>
              </a:rPr>
              <a:t>の書き間違いの可能性もあるが、それでも、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8</a:t>
            </a:r>
            <a:r>
              <a:rPr kumimoji="1" lang="ja-JP" altLang="en-US" sz="1400">
                <a:solidFill>
                  <a:srgbClr val="0432FF"/>
                </a:solidFill>
              </a:rPr>
              <a:t>個だけが整数分子。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  <p:sp>
        <p:nvSpPr>
          <p:cNvPr id="19" name="角丸四角形吹き出し 18">
            <a:extLst>
              <a:ext uri="{FF2B5EF4-FFF2-40B4-BE49-F238E27FC236}">
                <a16:creationId xmlns:a16="http://schemas.microsoft.com/office/drawing/2014/main" id="{0911C01E-44F6-4BC0-F14C-4376277AEAB0}"/>
              </a:ext>
            </a:extLst>
          </p:cNvPr>
          <p:cNvSpPr/>
          <p:nvPr/>
        </p:nvSpPr>
        <p:spPr>
          <a:xfrm>
            <a:off x="5949834" y="3059676"/>
            <a:ext cx="2944784" cy="655269"/>
          </a:xfrm>
          <a:prstGeom prst="wedgeRoundRectCallout">
            <a:avLst>
              <a:gd name="adj1" fmla="val -94662"/>
              <a:gd name="adj2" fmla="val -7198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b="1">
                <a:solidFill>
                  <a:schemeClr val="tx1"/>
                </a:solidFill>
              </a:rPr>
              <a:t>ここに書かれた説明は、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1</a:t>
            </a:r>
            <a:r>
              <a:rPr kumimoji="1" lang="ja-JP" altLang="en-US" sz="1400" b="1">
                <a:solidFill>
                  <a:schemeClr val="tx1"/>
                </a:solidFill>
              </a:rPr>
              <a:t>回目接種後と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3</a:t>
            </a:r>
            <a:r>
              <a:rPr kumimoji="1" lang="ja-JP" altLang="en-US" sz="1400" b="1">
                <a:solidFill>
                  <a:schemeClr val="tx1"/>
                </a:solidFill>
              </a:rPr>
              <a:t>回目接種後のことについて、誤りであると分かる。</a:t>
            </a:r>
          </a:p>
        </p:txBody>
      </p:sp>
    </p:spTree>
    <p:extLst>
      <p:ext uri="{BB962C8B-B14F-4D97-AF65-F5344CB8AC3E}">
        <p14:creationId xmlns:p14="http://schemas.microsoft.com/office/powerpoint/2010/main" val="3475412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5C2E7C0-1481-8675-1F45-F94670E7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3" name="Picture 2" descr="複数回答　有効回答726人">
            <a:extLst>
              <a:ext uri="{FF2B5EF4-FFF2-40B4-BE49-F238E27FC236}">
                <a16:creationId xmlns:a16="http://schemas.microsoft.com/office/drawing/2014/main" id="{F3E3EC18-AB0C-4442-BAC0-104025117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00" y="337040"/>
            <a:ext cx="5564099" cy="290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0FE2250-8E3B-EC54-10C7-07499CB71981}"/>
              </a:ext>
            </a:extLst>
          </p:cNvPr>
          <p:cNvSpPr txBox="1"/>
          <p:nvPr/>
        </p:nvSpPr>
        <p:spPr>
          <a:xfrm>
            <a:off x="191191" y="781399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小学生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471, 516, 529..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2DFF294-64A6-0CF3-D14D-CE88A86CB5D1}"/>
              </a:ext>
            </a:extLst>
          </p:cNvPr>
          <p:cNvSpPr txBox="1"/>
          <p:nvPr/>
        </p:nvSpPr>
        <p:spPr>
          <a:xfrm>
            <a:off x="202279" y="2172394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男子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373, 384, 520..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852EBBA-CA81-583F-D22B-ADB9E2BFC26C}"/>
              </a:ext>
            </a:extLst>
          </p:cNvPr>
          <p:cNvSpPr txBox="1"/>
          <p:nvPr/>
        </p:nvSpPr>
        <p:spPr>
          <a:xfrm>
            <a:off x="7182599" y="781399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中学生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255, 264, 409..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AE296F6-14BC-C264-CC1C-91763FC44A82}"/>
              </a:ext>
            </a:extLst>
          </p:cNvPr>
          <p:cNvSpPr txBox="1"/>
          <p:nvPr/>
        </p:nvSpPr>
        <p:spPr>
          <a:xfrm>
            <a:off x="7182599" y="2172394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女子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353, 381, 526..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4F78DB3-0FA5-EAE6-4F55-1C65E3F49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73" y="3166927"/>
            <a:ext cx="2364356" cy="26207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B31F26E-D3CA-8FC9-83C1-1C468CF1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579" y="1958677"/>
            <a:ext cx="2152650" cy="128270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3F4A09A-E923-A5D5-9CB3-2092FFC7A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829" y="575150"/>
            <a:ext cx="2184400" cy="12636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B83826E-775F-37A0-FF44-E478EB983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626" y="587834"/>
            <a:ext cx="2197100" cy="12255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492DE21-C8F1-7FAA-8D31-B22050F69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626" y="1965027"/>
            <a:ext cx="2171700" cy="127000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4CC237F-98DF-2684-D9DC-9982B03AEA17}"/>
              </a:ext>
            </a:extLst>
          </p:cNvPr>
          <p:cNvSpPr txBox="1"/>
          <p:nvPr/>
        </p:nvSpPr>
        <p:spPr>
          <a:xfrm>
            <a:off x="465512" y="3441469"/>
            <a:ext cx="813816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●</a:t>
            </a:r>
            <a:r>
              <a:rPr kumimoji="1" lang="ja-JP" altLang="en-US"/>
              <a:t>有効回答数</a:t>
            </a:r>
            <a:r>
              <a:rPr kumimoji="1" lang="en-US" altLang="ja-JP" dirty="0"/>
              <a:t>726</a:t>
            </a:r>
            <a:r>
              <a:rPr kumimoji="1" lang="ja-JP" altLang="en-US"/>
              <a:t>人とされている小中学生のお年玉について、小学生</a:t>
            </a:r>
            <a:r>
              <a:rPr kumimoji="1" lang="en-US" altLang="ja-JP" dirty="0"/>
              <a:t>/</a:t>
            </a:r>
            <a:r>
              <a:rPr kumimoji="1" lang="ja-JP" altLang="en-US"/>
              <a:t>中学生</a:t>
            </a:r>
            <a:r>
              <a:rPr kumimoji="1" lang="en-US" altLang="ja-JP" dirty="0"/>
              <a:t>/</a:t>
            </a:r>
            <a:r>
              <a:rPr kumimoji="1" lang="ja-JP" altLang="en-US"/>
              <a:t>男子</a:t>
            </a:r>
            <a:r>
              <a:rPr kumimoji="1" lang="en-US" altLang="ja-JP" dirty="0"/>
              <a:t>/</a:t>
            </a:r>
            <a:r>
              <a:rPr kumimoji="1" lang="ja-JP" altLang="en-US"/>
              <a:t>女子の内訳でそれぞれの使い道のトップ</a:t>
            </a:r>
            <a:r>
              <a:rPr kumimoji="1" lang="en-US" altLang="ja-JP" dirty="0"/>
              <a:t>5</a:t>
            </a:r>
            <a:r>
              <a:rPr kumimoji="1" lang="ja-JP" altLang="en-US"/>
              <a:t>項目の割合が表示されていた。</a:t>
            </a:r>
            <a:br>
              <a:rPr kumimoji="1" lang="en-US" altLang="ja-JP" dirty="0"/>
            </a:br>
            <a:r>
              <a:rPr kumimoji="1" lang="en-US" altLang="ja-JP" sz="1200" dirty="0"/>
              <a:t>●</a:t>
            </a:r>
            <a:r>
              <a:rPr kumimoji="1" lang="ja-JP" altLang="en-US"/>
              <a:t>その割合の数を四捨五入と見なして、</a:t>
            </a:r>
            <a:r>
              <a:rPr kumimoji="1" lang="en-US" altLang="ja-JP" dirty="0"/>
              <a:t>5</a:t>
            </a:r>
            <a:r>
              <a:rPr kumimoji="1" lang="ja-JP" altLang="en-US"/>
              <a:t>個の数を整数比の分数である場合に、</a:t>
            </a:r>
            <a:r>
              <a:rPr kumimoji="1" lang="ja-JP" altLang="en-US" b="1">
                <a:solidFill>
                  <a:srgbClr val="C00000"/>
                </a:solidFill>
              </a:rPr>
              <a:t>各内訳の</a:t>
            </a:r>
            <a:r>
              <a:rPr kumimoji="1" lang="en-US" altLang="ja-JP" b="1" dirty="0">
                <a:solidFill>
                  <a:srgbClr val="C00000"/>
                </a:solidFill>
              </a:rPr>
              <a:t>5</a:t>
            </a:r>
            <a:r>
              <a:rPr kumimoji="1" lang="ja-JP" altLang="en-US" b="1">
                <a:solidFill>
                  <a:srgbClr val="C00000"/>
                </a:solidFill>
              </a:rPr>
              <a:t>個に共通する分母としてあり得る数</a:t>
            </a:r>
            <a:r>
              <a:rPr kumimoji="1" lang="ja-JP" altLang="en-US"/>
              <a:t>を、小さい順に算出した。</a:t>
            </a:r>
            <a:endParaRPr kumimoji="1" lang="en-US" altLang="ja-JP" dirty="0"/>
          </a:p>
          <a:p>
            <a:r>
              <a:rPr kumimoji="1" lang="en-US" altLang="ja-JP" sz="1200" dirty="0"/>
              <a:t>●</a:t>
            </a:r>
            <a:r>
              <a:rPr kumimoji="1" lang="ja-JP" altLang="en-US"/>
              <a:t> </a:t>
            </a:r>
            <a:r>
              <a:rPr kumimoji="1" lang="en-US" altLang="ja-JP" b="1" dirty="0" err="1">
                <a:solidFill>
                  <a:srgbClr val="0432FF"/>
                </a:solidFill>
              </a:rPr>
              <a:t>denomfind</a:t>
            </a:r>
            <a:r>
              <a:rPr kumimoji="1" lang="en-US" altLang="ja-JP" b="1" dirty="0">
                <a:solidFill>
                  <a:srgbClr val="0432FF"/>
                </a:solidFill>
              </a:rPr>
              <a:t> -y5 -Q -g3 -% -20 39.9 30.4 29.5 18.0 17.2</a:t>
            </a:r>
            <a:r>
              <a:rPr kumimoji="1" lang="en-US" altLang="ja-JP" dirty="0"/>
              <a:t> </a:t>
            </a:r>
            <a:r>
              <a:rPr kumimoji="1" lang="ja-JP" altLang="en-US"/>
              <a:t>のようなコマンドを用いた。</a:t>
            </a:r>
            <a:r>
              <a:rPr kumimoji="1" lang="en-US" altLang="ja-JP" sz="1800" dirty="0"/>
              <a:t> </a:t>
            </a:r>
            <a:r>
              <a:rPr kumimoji="1" lang="en-US" altLang="ja-JP" sz="1200" dirty="0"/>
              <a:t>● </a:t>
            </a:r>
            <a:r>
              <a:rPr kumimoji="1" lang="en-US" altLang="ja-JP" dirty="0"/>
              <a:t>39.9</a:t>
            </a:r>
            <a:r>
              <a:rPr kumimoji="1" lang="ja-JP" altLang="en-US"/>
              <a:t> などの数を</a:t>
            </a:r>
            <a:r>
              <a:rPr kumimoji="1" lang="en-US" altLang="ja-JP" dirty="0"/>
              <a:t>-%</a:t>
            </a:r>
            <a:r>
              <a:rPr kumimoji="1" lang="ja-JP" altLang="en-US"/>
              <a:t>で</a:t>
            </a:r>
            <a:r>
              <a:rPr kumimoji="1" lang="en-US" altLang="ja-JP" dirty="0"/>
              <a:t>%</a:t>
            </a:r>
            <a:r>
              <a:rPr kumimoji="1" lang="ja-JP" altLang="en-US"/>
              <a:t>表記と見なし、</a:t>
            </a:r>
            <a:r>
              <a:rPr kumimoji="1" lang="en-US" altLang="ja-JP" dirty="0"/>
              <a:t>-y5</a:t>
            </a:r>
            <a:r>
              <a:rPr kumimoji="1" lang="ja-JP" altLang="en-US"/>
              <a:t>により</a:t>
            </a:r>
            <a:r>
              <a:rPr kumimoji="1" lang="en-US" altLang="ja-JP" dirty="0"/>
              <a:t>5</a:t>
            </a:r>
            <a:r>
              <a:rPr kumimoji="1" lang="ja-JP" altLang="en-US"/>
              <a:t>個の割合数値が全て</a:t>
            </a:r>
            <a:r>
              <a:rPr kumimoji="1" lang="en-US" altLang="ja-JP" dirty="0"/>
              <a:t>5</a:t>
            </a:r>
            <a:r>
              <a:rPr kumimoji="1" lang="ja-JP" altLang="en-US"/>
              <a:t>個とも整数分子が見つかる整数分母を探索した。</a:t>
            </a:r>
            <a:br>
              <a:rPr kumimoji="1" lang="en-US" altLang="ja-JP" dirty="0"/>
            </a:br>
            <a:r>
              <a:rPr kumimoji="1" lang="ja-JP" altLang="en-US" sz="1200"/>
              <a:t>●</a:t>
            </a:r>
            <a:r>
              <a:rPr kumimoji="1" lang="ja-JP" altLang="en-US" sz="1600"/>
              <a:t>なお、</a:t>
            </a:r>
            <a:r>
              <a:rPr kumimoji="1" lang="en-US" altLang="ja-JP" sz="1600" dirty="0"/>
              <a:t>-Q</a:t>
            </a:r>
            <a:r>
              <a:rPr kumimoji="1" lang="ja-JP" altLang="en-US" sz="1600"/>
              <a:t>で分子の値を表示して、</a:t>
            </a:r>
            <a:r>
              <a:rPr kumimoji="1" lang="en-US" altLang="ja-JP" sz="1600" dirty="0"/>
              <a:t>-20</a:t>
            </a:r>
            <a:r>
              <a:rPr kumimoji="1" lang="ja-JP" altLang="en-US" sz="1600"/>
              <a:t>により冗長な</a:t>
            </a:r>
            <a:r>
              <a:rPr kumimoji="1" lang="en-US" altLang="ja-JP" sz="1600" dirty="0"/>
              <a:t>2</a:t>
            </a:r>
            <a:r>
              <a:rPr kumimoji="1" lang="ja-JP" altLang="en-US" sz="1600"/>
              <a:t>次情報の抑制を指定している。</a:t>
            </a:r>
            <a:endParaRPr kumimoji="1" lang="en-US" altLang="ja-JP" sz="1800" dirty="0"/>
          </a:p>
          <a:p>
            <a:r>
              <a:rPr kumimoji="1" lang="en-US" altLang="ja-JP" sz="1400" dirty="0"/>
              <a:t>●</a:t>
            </a:r>
            <a:r>
              <a:rPr kumimoji="1" lang="ja-JP" altLang="en-US"/>
              <a:t>それらのあり得る数の内、小学生と中学生で足して</a:t>
            </a:r>
            <a:r>
              <a:rPr kumimoji="1" lang="en-US" altLang="ja-JP" dirty="0"/>
              <a:t>726</a:t>
            </a:r>
            <a:r>
              <a:rPr kumimoji="1" lang="ja-JP" altLang="en-US"/>
              <a:t>、男子と女子で足しても</a:t>
            </a:r>
            <a:r>
              <a:rPr kumimoji="1" lang="en-US" altLang="ja-JP" dirty="0"/>
              <a:t>726</a:t>
            </a:r>
            <a:r>
              <a:rPr kumimoji="1" lang="ja-JP" altLang="en-US"/>
              <a:t>となる数は、上記の丸で囲った数のみである。</a:t>
            </a:r>
            <a:endParaRPr kumimoji="1" lang="en-US" altLang="ja-JP" dirty="0"/>
          </a:p>
          <a:p>
            <a:r>
              <a:rPr kumimoji="1" lang="en-US" altLang="ja-JP" sz="1800" dirty="0"/>
              <a:t>●</a:t>
            </a:r>
            <a:r>
              <a:rPr kumimoji="1" lang="ja-JP" altLang="en-US" sz="1800"/>
              <a:t> </a:t>
            </a:r>
            <a:r>
              <a:rPr kumimoji="1" lang="ja-JP" altLang="en-US" sz="1800" b="1" u="sng"/>
              <a:t>各内訳</a:t>
            </a:r>
            <a:r>
              <a:rPr kumimoji="1" lang="en-US" altLang="ja-JP" sz="1800" b="1" u="sng" dirty="0"/>
              <a:t>(</a:t>
            </a:r>
            <a:r>
              <a:rPr kumimoji="1" lang="ja-JP" altLang="en-US" sz="1800" b="1" u="sng"/>
              <a:t>小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中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男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女</a:t>
            </a:r>
            <a:r>
              <a:rPr kumimoji="1" lang="en-US" altLang="ja-JP" sz="1800" b="1" u="sng" dirty="0"/>
              <a:t>)</a:t>
            </a:r>
            <a:r>
              <a:rPr kumimoji="1" lang="ja-JP" altLang="en-US" sz="1800" b="1" u="sng"/>
              <a:t>のどれもが、</a:t>
            </a:r>
            <a:r>
              <a:rPr kumimoji="1" lang="en-US" altLang="ja-JP" sz="1800" b="1" u="sng" dirty="0"/>
              <a:t>255</a:t>
            </a:r>
            <a:r>
              <a:rPr kumimoji="1" lang="ja-JP" altLang="en-US" sz="1800" b="1" u="sng"/>
              <a:t>人以上の少なくない人数と判明。</a:t>
            </a:r>
            <a:endParaRPr kumimoji="1" lang="en-US" altLang="ja-JP" sz="1800" b="1" u="sng" dirty="0"/>
          </a:p>
          <a:p>
            <a:r>
              <a:rPr kumimoji="1" lang="en-US" altLang="ja-JP" sz="1400" dirty="0"/>
              <a:t>●</a:t>
            </a:r>
            <a:r>
              <a:rPr kumimoji="1" lang="ja-JP" altLang="en-US"/>
              <a:t>候補として算出した数の、</a:t>
            </a:r>
            <a:r>
              <a:rPr kumimoji="1" lang="ja-JP" altLang="en-US" u="sng"/>
              <a:t>各</a:t>
            </a:r>
            <a:r>
              <a:rPr kumimoji="1" lang="en-US" altLang="ja-JP" u="sng" dirty="0"/>
              <a:t>4</a:t>
            </a:r>
            <a:r>
              <a:rPr kumimoji="1" lang="ja-JP" altLang="en-US" u="sng"/>
              <a:t>個の最小値だけが解となった不思議さ</a:t>
            </a:r>
            <a:r>
              <a:rPr kumimoji="1" lang="ja-JP" altLang="en-US"/>
              <a:t>がある。</a:t>
            </a:r>
            <a:endParaRPr kumimoji="1" lang="en-US" altLang="ja-JP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C2B67569-246B-B87C-DF0C-AC752DCADA4C}"/>
              </a:ext>
            </a:extLst>
          </p:cNvPr>
          <p:cNvSpPr/>
          <p:nvPr/>
        </p:nvSpPr>
        <p:spPr>
          <a:xfrm>
            <a:off x="7240385" y="2603488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697E62DB-0788-8677-B9D6-142D7BCD753E}"/>
              </a:ext>
            </a:extLst>
          </p:cNvPr>
          <p:cNvSpPr/>
          <p:nvPr/>
        </p:nvSpPr>
        <p:spPr>
          <a:xfrm>
            <a:off x="7243154" y="1209718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EC5E972E-85F7-73D2-82CC-C54B2CCA24AC}"/>
              </a:ext>
            </a:extLst>
          </p:cNvPr>
          <p:cNvSpPr/>
          <p:nvPr/>
        </p:nvSpPr>
        <p:spPr>
          <a:xfrm>
            <a:off x="246625" y="1212481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DC5BFE4E-D117-C8C2-B3A8-0C4898DC7A86}"/>
              </a:ext>
            </a:extLst>
          </p:cNvPr>
          <p:cNvSpPr/>
          <p:nvPr/>
        </p:nvSpPr>
        <p:spPr>
          <a:xfrm>
            <a:off x="182894" y="2603481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AB282282-12EF-30C3-13E8-C256FD9EF32D}"/>
              </a:ext>
            </a:extLst>
          </p:cNvPr>
          <p:cNvSpPr/>
          <p:nvPr/>
        </p:nvSpPr>
        <p:spPr>
          <a:xfrm>
            <a:off x="3241979" y="5904337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218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7962F-40F7-F8CE-3310-2D79EF1B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“</a:t>
            </a:r>
            <a:r>
              <a:rPr lang="ja-JP" altLang="en-US" b="1"/>
              <a:t>割合の数値の不具合</a:t>
            </a:r>
            <a:r>
              <a:rPr lang="en-US" altLang="ja-JP" b="1" dirty="0"/>
              <a:t>”</a:t>
            </a:r>
            <a:r>
              <a:rPr lang="ja-JP" altLang="en-US" b="1"/>
              <a:t>が</a:t>
            </a:r>
            <a:br>
              <a:rPr lang="en-US" altLang="ja-JP" b="1" dirty="0"/>
            </a:br>
            <a:r>
              <a:rPr lang="ja-JP" altLang="en-US" b="1"/>
              <a:t>ある場合の類型</a:t>
            </a:r>
            <a:endParaRPr kumimoji="1" lang="ja-JP" altLang="en-US" b="1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7AF1EC-4A26-8694-8656-ACC94A718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単純な記載ミス </a:t>
            </a:r>
            <a:r>
              <a:rPr kumimoji="1" lang="en-US" altLang="ja-JP" dirty="0"/>
              <a:t>: </a:t>
            </a:r>
            <a:endParaRPr lang="en-US" altLang="ja-JP" dirty="0"/>
          </a:p>
          <a:p>
            <a:pPr lvl="1"/>
            <a:r>
              <a:rPr kumimoji="1" lang="ja-JP" altLang="en-US"/>
              <a:t>例</a:t>
            </a:r>
            <a:r>
              <a:rPr kumimoji="1" lang="en-US" altLang="ja-JP" dirty="0"/>
              <a:t>. </a:t>
            </a:r>
            <a:r>
              <a:rPr kumimoji="1" lang="ja-JP" altLang="en-US"/>
              <a:t>十数個もあっ</a:t>
            </a:r>
            <a:r>
              <a:rPr lang="ja-JP" altLang="en-US"/>
              <a:t>たので、</a:t>
            </a:r>
            <a:r>
              <a:rPr kumimoji="1" lang="ja-JP" altLang="en-US"/>
              <a:t>どこか間違う</a:t>
            </a:r>
            <a:r>
              <a:rPr lang="ja-JP" altLang="en-US"/>
              <a:t>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数値丸めの際の不整合</a:t>
            </a:r>
            <a:r>
              <a:rPr lang="en-US" altLang="ja-JP" dirty="0"/>
              <a:t> :</a:t>
            </a:r>
          </a:p>
          <a:p>
            <a:pPr lvl="1"/>
            <a:r>
              <a:rPr lang="ja-JP" altLang="en-US"/>
              <a:t>切り捨てと四捨五入の混在。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データの作られ方の理解の誤り</a:t>
            </a:r>
            <a:r>
              <a:rPr kumimoji="1" lang="en-US" altLang="ja-JP" dirty="0"/>
              <a:t>: </a:t>
            </a:r>
          </a:p>
          <a:p>
            <a:pPr lvl="1"/>
            <a:r>
              <a:rPr lang="ja-JP" altLang="en-US"/>
              <a:t>例</a:t>
            </a:r>
            <a:r>
              <a:rPr lang="en-US" altLang="ja-JP" dirty="0"/>
              <a:t>. </a:t>
            </a:r>
            <a:r>
              <a:rPr kumimoji="1" lang="ja-JP" altLang="en-US"/>
              <a:t>異なるサイズの集団の結果を併合している。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そもそもデータが出鱈目な場合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なお、ある資料で不具合が</a:t>
            </a:r>
            <a:r>
              <a:rPr lang="en-US" altLang="ja-JP" dirty="0"/>
              <a:t>1</a:t>
            </a:r>
            <a:r>
              <a:rPr lang="ja-JP" altLang="en-US"/>
              <a:t>つも発見できないなら</a:t>
            </a:r>
            <a:br>
              <a:rPr lang="en-US" altLang="ja-JP" dirty="0"/>
            </a:br>
            <a:r>
              <a:rPr lang="ja-JP" altLang="en-US"/>
              <a:t>その資料で、さらに奥深く記載数値について</a:t>
            </a:r>
            <a:br>
              <a:rPr lang="en-US" altLang="ja-JP" dirty="0"/>
            </a:br>
            <a:r>
              <a:rPr lang="ja-JP" altLang="en-US"/>
              <a:t>何か研究が出来るであろう。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2C45AE-4744-0205-A994-19BEF0D3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5790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8D1C83F-763F-4C14-9106-6CDABE72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補足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6BA4B0E-95C6-304E-259A-37943D84C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296AF1-4E0B-4FCF-355C-F29041DD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5712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15612B-1F2D-59F9-154F-7A9E5A2B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謎な現象とその考察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9382C4-9FC2-DA42-E161-659210A25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8349"/>
            <a:ext cx="7886700" cy="1835325"/>
          </a:xfrm>
        </p:spPr>
        <p:txBody>
          <a:bodyPr>
            <a:normAutofit/>
          </a:bodyPr>
          <a:lstStyle/>
          <a:p>
            <a:r>
              <a:rPr kumimoji="1" lang="ja-JP" altLang="en-US" sz="2000"/>
              <a:t>ある場合に</a:t>
            </a:r>
            <a:r>
              <a:rPr kumimoji="1" lang="en-US" altLang="ja-JP" sz="2000" dirty="0"/>
              <a:t>7</a:t>
            </a:r>
            <a:r>
              <a:rPr kumimoji="1" lang="ja-JP" altLang="en-US" sz="2000"/>
              <a:t>個もの分子の数が全て</a:t>
            </a:r>
            <a:r>
              <a:rPr kumimoji="1" lang="en-US" altLang="ja-JP" sz="2000" dirty="0"/>
              <a:t>3</a:t>
            </a:r>
            <a:r>
              <a:rPr kumimoji="1" lang="ja-JP" altLang="en-US" sz="2000"/>
              <a:t>の倍数であった。</a:t>
            </a:r>
            <a:endParaRPr kumimoji="1" lang="en-US" altLang="ja-JP" sz="2000" dirty="0"/>
          </a:p>
          <a:p>
            <a:r>
              <a:rPr lang="ja-JP" altLang="en-US" sz="2000"/>
              <a:t>珍しくて、特記すべき事象と言えるか</a:t>
            </a:r>
            <a:r>
              <a:rPr lang="en-US" altLang="ja-JP" sz="2000" dirty="0"/>
              <a:t>? </a:t>
            </a:r>
          </a:p>
          <a:p>
            <a:r>
              <a:rPr kumimoji="1" lang="ja-JP" altLang="en-US" sz="2000"/>
              <a:t>全ての分子が、特殊な性質を満たす場合、</a:t>
            </a:r>
            <a:br>
              <a:rPr kumimoji="1" lang="en-US" altLang="ja-JP" sz="2000" dirty="0"/>
            </a:br>
            <a:r>
              <a:rPr kumimoji="1" lang="en-US" altLang="ja-JP" sz="2000" dirty="0"/>
              <a:t>p</a:t>
            </a:r>
            <a:r>
              <a:rPr kumimoji="1" lang="ja-JP" altLang="en-US" sz="2000"/>
              <a:t>値のような考え方で、その場合の分母は、特殊だと言えるだろうか</a:t>
            </a:r>
            <a:r>
              <a:rPr lang="en-US" altLang="ja-JP" sz="2000" dirty="0"/>
              <a:t>? —</a:t>
            </a:r>
            <a:r>
              <a:rPr lang="ja-JP" altLang="en-US" sz="2000"/>
              <a:t> 他、整数</a:t>
            </a:r>
            <a:r>
              <a:rPr lang="en-US" altLang="ja-JP" sz="2000" dirty="0"/>
              <a:t>q</a:t>
            </a:r>
            <a:r>
              <a:rPr lang="ja-JP" altLang="en-US" sz="2000"/>
              <a:t>に対して</a:t>
            </a:r>
            <a:r>
              <a:rPr lang="en-US" altLang="ja-JP" sz="2000" dirty="0"/>
              <a:t> 5q+3</a:t>
            </a:r>
            <a:r>
              <a:rPr lang="ja-JP" altLang="en-US" sz="2000"/>
              <a:t>のような整数が</a:t>
            </a:r>
            <a:r>
              <a:rPr lang="en-US" altLang="ja-JP" sz="2000" dirty="0"/>
              <a:t>7</a:t>
            </a:r>
            <a:r>
              <a:rPr lang="ja-JP" altLang="en-US" sz="2000"/>
              <a:t>個もある場合</a:t>
            </a:r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AA31DC-F981-E8C7-F3D9-456A02E2F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D8653A5-66BB-77FE-50E5-DCA3402C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429000"/>
            <a:ext cx="7772400" cy="26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77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FD2B60-D0D1-AB52-01B5-B9140784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239D6D-F913-AD1C-75A2-71B507936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ja-JP" altLang="en-US"/>
              <a:t>デバッグが厄介だったかも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20.0% </a:t>
            </a:r>
            <a:r>
              <a:rPr kumimoji="1" lang="ja-JP" altLang="en-US"/>
              <a:t>とか</a:t>
            </a:r>
            <a:r>
              <a:rPr kumimoji="1" lang="en-US" altLang="ja-JP" dirty="0"/>
              <a:t> 4.0%</a:t>
            </a:r>
            <a:r>
              <a:rPr kumimoji="1" lang="ja-JP" altLang="en-US"/>
              <a:t>とか</a:t>
            </a:r>
            <a:endParaRPr kumimoji="1" lang="en-US" altLang="ja-JP" dirty="0"/>
          </a:p>
          <a:p>
            <a:pPr lvl="1"/>
            <a:r>
              <a:rPr lang="ja-JP" altLang="en-US"/>
              <a:t>四捨五入</a:t>
            </a:r>
            <a:r>
              <a:rPr lang="en-US" altLang="ja-JP" dirty="0"/>
              <a:t>, </a:t>
            </a:r>
            <a:r>
              <a:rPr lang="ja-JP" altLang="en-US"/>
              <a:t>切り捨て</a:t>
            </a:r>
            <a:r>
              <a:rPr lang="en-US" altLang="ja-JP" dirty="0"/>
              <a:t>, </a:t>
            </a:r>
            <a:r>
              <a:rPr lang="ja-JP" altLang="en-US"/>
              <a:t>切り上げの処理</a:t>
            </a:r>
            <a:endParaRPr kumimoji="1" lang="en-US" altLang="ja-JP" dirty="0"/>
          </a:p>
          <a:p>
            <a:r>
              <a:rPr lang="en-US" altLang="ja-JP" dirty="0" err="1"/>
              <a:t>Primefind</a:t>
            </a:r>
            <a:r>
              <a:rPr lang="en-US" altLang="ja-JP" dirty="0"/>
              <a:t>  ; </a:t>
            </a:r>
          </a:p>
          <a:p>
            <a:r>
              <a:rPr lang="ja-JP" altLang="en-US"/>
              <a:t>分母は小さい値に偏るはず</a:t>
            </a:r>
            <a:r>
              <a:rPr lang="en-US" altLang="ja-JP" dirty="0"/>
              <a:t>?</a:t>
            </a:r>
          </a:p>
          <a:p>
            <a:pPr lvl="1"/>
            <a:r>
              <a:rPr kumimoji="1" lang="ja-JP" altLang="en-US"/>
              <a:t>いくつもの数の分子が全て偶数や</a:t>
            </a:r>
            <a:r>
              <a:rPr kumimoji="1" lang="en-US" altLang="ja-JP" dirty="0"/>
              <a:t>3</a:t>
            </a:r>
            <a:r>
              <a:rPr kumimoji="1" lang="ja-JP" altLang="en-US"/>
              <a:t>の倍数であるという可能性は低いことから</a:t>
            </a:r>
            <a:endParaRPr kumimoji="1" lang="en-US" altLang="ja-JP" dirty="0"/>
          </a:p>
          <a:p>
            <a:r>
              <a:rPr lang="en-US" altLang="ja-JP" dirty="0"/>
              <a:t>D</a:t>
            </a:r>
            <a:r>
              <a:rPr lang="ja-JP" altLang="en-US"/>
              <a:t>を固定して</a:t>
            </a:r>
            <a:r>
              <a:rPr lang="en-US" altLang="ja-JP" dirty="0"/>
              <a:t>k</a:t>
            </a:r>
            <a:r>
              <a:rPr lang="ja-JP" altLang="en-US"/>
              <a:t>個の分子をランダムに発生させて、このコマンドで</a:t>
            </a:r>
            <a:r>
              <a:rPr lang="en-US" altLang="ja-JP" dirty="0"/>
              <a:t>D</a:t>
            </a:r>
            <a:r>
              <a:rPr lang="ja-JP" altLang="en-US"/>
              <a:t>が復元できるか実験したい</a:t>
            </a:r>
            <a:endParaRPr lang="en-US" altLang="ja-JP" dirty="0"/>
          </a:p>
          <a:p>
            <a:r>
              <a:rPr kumimoji="1" lang="ja-JP" altLang="en-US"/>
              <a:t>なかなか良い例が豊富には無い。</a:t>
            </a:r>
            <a:endParaRPr kumimoji="1" lang="en-US" altLang="ja-JP" dirty="0"/>
          </a:p>
          <a:p>
            <a:r>
              <a:rPr kumimoji="1" lang="ja-JP" altLang="en-US"/>
              <a:t>例として示せる、手頃な例が少ない。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DA0674-4382-0C33-6813-88AE80D0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7031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64211F-9FDF-1829-CA26-A748DBE8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作成時期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7CBA3-9AA0-F200-E1F4-455697327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2008</a:t>
            </a:r>
            <a:r>
              <a:rPr kumimoji="1" lang="ja-JP" altLang="en-US"/>
              <a:t>年頃に</a:t>
            </a:r>
            <a:r>
              <a:rPr kumimoji="1" lang="en-US" altLang="ja-JP" dirty="0"/>
              <a:t>Ruby</a:t>
            </a:r>
            <a:r>
              <a:rPr kumimoji="1" lang="ja-JP" altLang="en-US"/>
              <a:t>で作った。</a:t>
            </a:r>
            <a:endParaRPr kumimoji="1" lang="en-US" altLang="ja-JP" dirty="0"/>
          </a:p>
          <a:p>
            <a:r>
              <a:rPr lang="en-US" altLang="ja-JP" dirty="0"/>
              <a:t>2018</a:t>
            </a:r>
            <a:r>
              <a:rPr lang="ja-JP" altLang="en-US"/>
              <a:t>年に作成した</a:t>
            </a:r>
            <a:endParaRPr lang="en-US" altLang="ja-JP" dirty="0"/>
          </a:p>
          <a:p>
            <a:r>
              <a:rPr kumimoji="1" lang="en-US" altLang="ja-JP" dirty="0"/>
              <a:t>2022</a:t>
            </a:r>
            <a:r>
              <a:rPr kumimoji="1" lang="ja-JP" altLang="en-US"/>
              <a:t>年に同じ</a:t>
            </a:r>
            <a:r>
              <a:rPr kumimoji="1" lang="en-US" altLang="ja-JP" dirty="0"/>
              <a:t>Perl</a:t>
            </a:r>
            <a:r>
              <a:rPr kumimoji="1" lang="ja-JP" altLang="en-US"/>
              <a:t>プログラムを点検</a:t>
            </a:r>
            <a:endParaRPr kumimoji="1" lang="en-US" altLang="ja-JP" dirty="0"/>
          </a:p>
          <a:p>
            <a:r>
              <a:rPr lang="en-US" altLang="ja-JP" dirty="0" err="1"/>
              <a:t>Primefind</a:t>
            </a:r>
            <a:r>
              <a:rPr lang="en-US" altLang="ja-JP" dirty="0"/>
              <a:t>, </a:t>
            </a:r>
            <a:r>
              <a:rPr lang="en-US" altLang="ja-JP" dirty="0" err="1"/>
              <a:t>expandtab</a:t>
            </a:r>
            <a:r>
              <a:rPr lang="en-US" altLang="ja-JP" dirty="0"/>
              <a:t>, 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と併用</a:t>
            </a:r>
            <a:endParaRPr lang="en-US" altLang="ja-JP" dirty="0"/>
          </a:p>
          <a:p>
            <a:r>
              <a:rPr kumimoji="1" lang="en-US" altLang="ja-JP" dirty="0"/>
              <a:t>Less </a:t>
            </a:r>
            <a:r>
              <a:rPr kumimoji="1" lang="ja-JP" altLang="en-US"/>
              <a:t>を使いこなしていることが前提となること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0A78189-69E2-F36C-5E7A-068D68B4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74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7C5B35-477C-EA49-C9F2-F0BF9DC0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2846"/>
          </a:xfrm>
        </p:spPr>
        <p:txBody>
          <a:bodyPr>
            <a:normAutofit fontScale="90000"/>
          </a:bodyPr>
          <a:lstStyle/>
          <a:p>
            <a:r>
              <a:rPr kumimoji="1" lang="ja-JP" altLang="en-US" b="1"/>
              <a:t>素朴な疑問</a:t>
            </a:r>
            <a:r>
              <a:rPr kumimoji="1" lang="en-US" altLang="ja-JP" dirty="0"/>
              <a:t>(1/2)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680C1-A8DE-F74F-3FA9-5871B9209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52541"/>
            <a:ext cx="7886700" cy="106893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/>
              <a:t>上記の割合は正しく記載されているか</a:t>
            </a:r>
            <a:r>
              <a:rPr kumimoji="1" lang="en-US" altLang="ja-JP" dirty="0"/>
              <a:t>? </a:t>
            </a:r>
          </a:p>
          <a:p>
            <a:pPr marL="0" indent="0">
              <a:buNone/>
            </a:pPr>
            <a:r>
              <a:rPr kumimoji="1" lang="ja-JP" altLang="en-US"/>
              <a:t>間違いがあるとしたら、ありうる理由は</a:t>
            </a:r>
            <a:r>
              <a:rPr kumimoji="1"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37A7BD-4A84-75D0-2829-D095E844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0EDE43D-43F3-10D0-542D-B20BF1DEB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8761"/>
            <a:ext cx="7772400" cy="315183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0671C7-6343-E3F1-8986-748D86D45EC2}"/>
              </a:ext>
            </a:extLst>
          </p:cNvPr>
          <p:cNvSpPr txBox="1"/>
          <p:nvPr/>
        </p:nvSpPr>
        <p:spPr>
          <a:xfrm>
            <a:off x="4424854" y="982695"/>
            <a:ext cx="4288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>
                <a:solidFill>
                  <a:srgbClr val="0432FF"/>
                </a:solidFill>
              </a:rPr>
              <a:t>https://www.mhlw.go.jp/content/000940528.pdf</a:t>
            </a:r>
            <a:endParaRPr lang="en-US" altLang="ja-JP" sz="1600" dirty="0">
              <a:solidFill>
                <a:srgbClr val="0432FF"/>
              </a:solidFill>
            </a:endParaRPr>
          </a:p>
          <a:p>
            <a:r>
              <a:rPr lang="ja-JP" altLang="en-US" sz="1600">
                <a:solidFill>
                  <a:srgbClr val="0432FF"/>
                </a:solidFill>
              </a:rPr>
              <a:t>東京都のワクチン接種会場で配布資料の一部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7B98762-1A5B-D569-70C6-E1F0ABAD8D15}"/>
              </a:ext>
            </a:extLst>
          </p:cNvPr>
          <p:cNvSpPr txBox="1"/>
          <p:nvPr/>
        </p:nvSpPr>
        <p:spPr>
          <a:xfrm>
            <a:off x="5278163" y="4634166"/>
            <a:ext cx="3237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数値が</a:t>
            </a:r>
            <a:r>
              <a:rPr kumimoji="1" lang="en-US" altLang="ja-JP" dirty="0"/>
              <a:t>10</a:t>
            </a:r>
            <a:r>
              <a:rPr kumimoji="1" lang="ja-JP" altLang="en-US"/>
              <a:t>個程度以上あれば、</a:t>
            </a:r>
            <a:endParaRPr kumimoji="1" lang="en-US" altLang="ja-JP" dirty="0"/>
          </a:p>
          <a:p>
            <a:r>
              <a:rPr kumimoji="1" lang="ja-JP" altLang="en-US"/>
              <a:t>確認作業は容易ではなく、</a:t>
            </a:r>
            <a:endParaRPr kumimoji="1" lang="en-US" altLang="ja-JP" dirty="0"/>
          </a:p>
          <a:p>
            <a:r>
              <a:rPr kumimoji="1" lang="ja-JP" altLang="en-US"/>
              <a:t>よく記載ミスは発生する。</a:t>
            </a:r>
            <a:endParaRPr kumimoji="1" lang="en-US" altLang="ja-JP" dirty="0"/>
          </a:p>
        </p:txBody>
      </p:sp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08F9C086-FB7A-CC0B-C169-856D1F588BB3}"/>
              </a:ext>
            </a:extLst>
          </p:cNvPr>
          <p:cNvSpPr/>
          <p:nvPr/>
        </p:nvSpPr>
        <p:spPr>
          <a:xfrm>
            <a:off x="4897821" y="4492122"/>
            <a:ext cx="3815254" cy="1160419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55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F1CE33-1139-7459-0FF8-C07E841A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36" y="406400"/>
            <a:ext cx="7886700" cy="549274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素朴な疑問</a:t>
            </a:r>
            <a:r>
              <a:rPr kumimoji="1" lang="en-US" altLang="ja-JP" dirty="0"/>
              <a:t>(2/2)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178680-E600-2A05-29F4-29DC254BA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70078"/>
            <a:ext cx="7886700" cy="9059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/>
              <a:t>「有効回答人数は</a:t>
            </a:r>
            <a:r>
              <a:rPr kumimoji="1" lang="en-US" altLang="ja-JP" dirty="0"/>
              <a:t>726</a:t>
            </a:r>
            <a:r>
              <a:rPr kumimoji="1" lang="ja-JP" altLang="en-US"/>
              <a:t>人」というヒントあり。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小学生、中学生、男子、女子のそれぞれの人数は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A42B42-1600-F6A0-4BE5-93DC669D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1026" name="Picture 2" descr="複数回答　有効回答726人">
            <a:extLst>
              <a:ext uri="{FF2B5EF4-FFF2-40B4-BE49-F238E27FC236}">
                <a16:creationId xmlns:a16="http://schemas.microsoft.com/office/drawing/2014/main" id="{2F75C6DD-E14F-7848-FBBA-E3FCF740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51" y="1135062"/>
            <a:ext cx="7356298" cy="38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5B9CBE-B838-76EF-4232-0605018C15FE}"/>
              </a:ext>
            </a:extLst>
          </p:cNvPr>
          <p:cNvSpPr txBox="1"/>
          <p:nvPr/>
        </p:nvSpPr>
        <p:spPr>
          <a:xfrm>
            <a:off x="4340772" y="419427"/>
            <a:ext cx="4666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432FF"/>
                </a:solidFill>
              </a:rPr>
              <a:t>https://</a:t>
            </a:r>
            <a:r>
              <a:rPr lang="en-US" altLang="ja-JP" sz="1400" dirty="0" err="1">
                <a:solidFill>
                  <a:srgbClr val="0432FF"/>
                </a:solidFill>
              </a:rPr>
              <a:t>nlab.itmedia.co.jp</a:t>
            </a:r>
            <a:r>
              <a:rPr lang="en-US" altLang="ja-JP" sz="1400" dirty="0">
                <a:solidFill>
                  <a:srgbClr val="0432FF"/>
                </a:solidFill>
              </a:rPr>
              <a:t>/</a:t>
            </a:r>
            <a:r>
              <a:rPr lang="en-US" altLang="ja-JP" sz="1400" dirty="0" err="1">
                <a:solidFill>
                  <a:srgbClr val="0432FF"/>
                </a:solidFill>
              </a:rPr>
              <a:t>nl</a:t>
            </a:r>
            <a:r>
              <a:rPr lang="en-US" altLang="ja-JP" sz="1400" dirty="0">
                <a:solidFill>
                  <a:srgbClr val="0432FF"/>
                </a:solidFill>
              </a:rPr>
              <a:t>/articles/1812/12/news047.html </a:t>
            </a:r>
            <a:r>
              <a:rPr lang="ja-JP" altLang="en-US" sz="1400">
                <a:solidFill>
                  <a:srgbClr val="0432FF"/>
                </a:solidFill>
              </a:rPr>
              <a:t>バンダイのお年玉についての記事</a:t>
            </a:r>
            <a:r>
              <a:rPr lang="en-US" altLang="ja-JP" sz="1400" dirty="0">
                <a:solidFill>
                  <a:srgbClr val="0432FF"/>
                </a:solidFill>
              </a:rPr>
              <a:t>(2018</a:t>
            </a:r>
            <a:r>
              <a:rPr lang="ja-JP" altLang="en-US" sz="1400">
                <a:solidFill>
                  <a:srgbClr val="0432FF"/>
                </a:solidFill>
              </a:rPr>
              <a:t>年</a:t>
            </a:r>
            <a:r>
              <a:rPr lang="en-US" altLang="ja-JP" sz="1400" dirty="0">
                <a:solidFill>
                  <a:srgbClr val="0432FF"/>
                </a:solidFill>
              </a:rPr>
              <a:t>)</a:t>
            </a:r>
            <a:endParaRPr lang="ja-JP" altLang="en-US" sz="1400">
              <a:solidFill>
                <a:srgbClr val="0432F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3067F8F-5F4C-339C-FA22-9AB5E5E68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51" y="4928691"/>
            <a:ext cx="2364356" cy="262073"/>
          </a:xfrm>
          <a:prstGeom prst="rect">
            <a:avLst/>
          </a:prstGeom>
        </p:spPr>
      </p:pic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BE658A21-33E9-1FC2-7E43-99F4AF4BBE80}"/>
              </a:ext>
            </a:extLst>
          </p:cNvPr>
          <p:cNvSpPr/>
          <p:nvPr/>
        </p:nvSpPr>
        <p:spPr>
          <a:xfrm>
            <a:off x="3258208" y="4933558"/>
            <a:ext cx="5885794" cy="905968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2380A9-119E-D58F-CE5D-25044EBCDE54}"/>
              </a:ext>
            </a:extLst>
          </p:cNvPr>
          <p:cNvSpPr txBox="1"/>
          <p:nvPr/>
        </p:nvSpPr>
        <p:spPr>
          <a:xfrm>
            <a:off x="4004441" y="5056898"/>
            <a:ext cx="500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どれかの内訳の人数が少なすぎて、その場合に信頼性の低い統計値になっていないだろうか</a:t>
            </a:r>
            <a:r>
              <a:rPr kumimoji="1" lang="en-US" altLang="ja-JP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51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引き続く疑問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93" y="1303283"/>
            <a:ext cx="8366235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b="1"/>
              <a:t>複数の割合近似値</a:t>
            </a:r>
            <a:r>
              <a:rPr kumimoji="1" lang="ja-JP" altLang="en-US"/>
              <a:t>から</a:t>
            </a:r>
            <a:r>
              <a:rPr kumimoji="1" lang="ja-JP" altLang="en-US" b="1"/>
              <a:t>共通分母</a:t>
            </a:r>
            <a:r>
              <a:rPr kumimoji="1" lang="ja-JP" altLang="en-US"/>
              <a:t>の値を求めたい。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u="sng"/>
              <a:t>共通分母の候補値</a:t>
            </a:r>
            <a:r>
              <a:rPr kumimoji="1" lang="ja-JP" altLang="en-US"/>
              <a:t>は、どんな現れ方をするか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そこにある未知の</a:t>
            </a:r>
            <a:r>
              <a:rPr lang="ja-JP" altLang="en-US" u="sng"/>
              <a:t>数理的な性質</a:t>
            </a:r>
            <a:r>
              <a:rPr lang="ja-JP" altLang="en-US"/>
              <a:t>はないか</a:t>
            </a:r>
            <a:r>
              <a:rPr lang="en-US" altLang="ja-JP" dirty="0"/>
              <a:t>?</a:t>
            </a:r>
          </a:p>
          <a:p>
            <a:pPr lvl="1"/>
            <a:r>
              <a:rPr kumimoji="1" lang="ja-JP" altLang="en-US"/>
              <a:t>何桁の近似値が何個揃えば、分母を推定しやすいか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ありうる手入力ミス等への良い対応の仕方は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上記の解決策に対して、</a:t>
            </a:r>
            <a:r>
              <a:rPr lang="ja-JP" altLang="en-US" u="sng"/>
              <a:t>有用性の確認方法</a:t>
            </a:r>
            <a:r>
              <a:rPr lang="ja-JP" altLang="en-US"/>
              <a:t>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62519" y="4200251"/>
            <a:ext cx="3532722" cy="23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0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0C20E8A-6356-576C-05EE-841442C9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75" y="1709739"/>
            <a:ext cx="8570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2. </a:t>
            </a:r>
            <a:r>
              <a:rPr lang="ja-JP" altLang="en-US" sz="7200" b="1"/>
              <a:t>プログラムの設計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CD9DDED2-D45A-2B59-52AB-E3641CC96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63034"/>
            <a:ext cx="7886700" cy="1500187"/>
          </a:xfrm>
        </p:spPr>
        <p:txBody>
          <a:bodyPr/>
          <a:lstStyle/>
          <a:p>
            <a:r>
              <a:rPr lang="ja-JP" altLang="en-US"/>
              <a:t>割合の数を表す近似が複数ある場合に、</a:t>
            </a:r>
            <a:endParaRPr lang="en-US" altLang="ja-JP" dirty="0"/>
          </a:p>
          <a:p>
            <a:r>
              <a:rPr lang="ja-JP" altLang="en-US"/>
              <a:t>その分母の候補値を算出するプログラムを作ったので、</a:t>
            </a:r>
            <a:endParaRPr lang="en-US" altLang="ja-JP" dirty="0"/>
          </a:p>
          <a:p>
            <a:r>
              <a:rPr lang="ja-JP" altLang="en-US"/>
              <a:t>そのプログラムの設計について解説する。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9EDCE8-1EAC-D088-3CFF-55366003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7992AE4-261D-22F3-031E-0A018C0B1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77297" y="474557"/>
            <a:ext cx="4979882" cy="27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41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CE60CEC-9CD6-BA0B-A33B-C0A19C82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965"/>
          </a:xfrm>
        </p:spPr>
        <p:txBody>
          <a:bodyPr>
            <a:normAutofit fontScale="90000"/>
          </a:bodyPr>
          <a:lstStyle/>
          <a:p>
            <a:r>
              <a:rPr lang="ja-JP" altLang="en-US" b="1" u="sng"/>
              <a:t>計算原理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CC20DC1-22BE-AC31-9785-3E338D5E5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6788"/>
            <a:ext cx="7886700" cy="5046432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/>
              <a:t>近似値</a:t>
            </a:r>
            <a:r>
              <a:rPr lang="en-US" altLang="ja-JP" dirty="0"/>
              <a:t>x</a:t>
            </a:r>
            <a:r>
              <a:rPr lang="ja-JP" altLang="en-US"/>
              <a:t>を、</a:t>
            </a:r>
            <a:r>
              <a:rPr lang="ja-JP" altLang="en-US" b="1"/>
              <a:t>実数上の半区間</a:t>
            </a:r>
            <a:r>
              <a:rPr lang="ja-JP" altLang="en-US"/>
              <a:t>と見なす。</a:t>
            </a:r>
            <a:endParaRPr lang="en-US" altLang="ja-JP" dirty="0"/>
          </a:p>
          <a:p>
            <a:pPr lvl="1"/>
            <a:r>
              <a:rPr lang="en-US" altLang="ja-JP" dirty="0"/>
              <a:t>x</a:t>
            </a:r>
            <a:r>
              <a:rPr lang="ja-JP" altLang="en-US"/>
              <a:t>は小数点以下</a:t>
            </a:r>
            <a:r>
              <a:rPr lang="en-US" altLang="ja-JP" dirty="0"/>
              <a:t>d</a:t>
            </a:r>
            <a:r>
              <a:rPr lang="ja-JP" altLang="en-US"/>
              <a:t>桁まで記載されていたとする。</a:t>
            </a:r>
            <a:endParaRPr lang="en-US" altLang="ja-JP" dirty="0"/>
          </a:p>
          <a:p>
            <a:pPr lvl="1"/>
            <a:r>
              <a:rPr lang="ja-JP" altLang="en-US"/>
              <a:t>その半区間の幅は</a:t>
            </a:r>
            <a:r>
              <a:rPr lang="en-US" altLang="ja-JP" dirty="0"/>
              <a:t>0.1</a:t>
            </a:r>
            <a:r>
              <a:rPr lang="en-US" altLang="ja-JP" b="1" baseline="30000" dirty="0"/>
              <a:t>d</a:t>
            </a:r>
            <a:r>
              <a:rPr lang="ja-JP" altLang="en-US" baseline="30000"/>
              <a:t> </a:t>
            </a:r>
            <a:r>
              <a:rPr lang="en-US" altLang="ja-JP" dirty="0"/>
              <a:t>(0.1</a:t>
            </a:r>
            <a:r>
              <a:rPr lang="ja-JP" altLang="en-US"/>
              <a:t>の</a:t>
            </a:r>
            <a:r>
              <a:rPr lang="en-US" altLang="ja-JP" dirty="0"/>
              <a:t>d</a:t>
            </a:r>
            <a:r>
              <a:rPr lang="ja-JP" altLang="en-US"/>
              <a:t>乗</a:t>
            </a:r>
            <a:r>
              <a:rPr lang="en-US" altLang="ja-JP" dirty="0"/>
              <a:t>)</a:t>
            </a:r>
            <a:r>
              <a:rPr lang="ja-JP" altLang="en-US"/>
              <a:t>となる。</a:t>
            </a:r>
            <a:endParaRPr lang="en-US" altLang="ja-JP" dirty="0"/>
          </a:p>
          <a:p>
            <a:pPr lvl="1"/>
            <a:r>
              <a:rPr lang="ja-JP" altLang="en-US"/>
              <a:t>切り捨てなら、元の数は </a:t>
            </a:r>
            <a:r>
              <a:rPr lang="en-US" altLang="ja-JP" dirty="0"/>
              <a:t>[x , x + 0.1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  <a:endParaRPr lang="ja-JP" altLang="en-US"/>
          </a:p>
          <a:p>
            <a:pPr lvl="1"/>
            <a:r>
              <a:rPr lang="ja-JP" altLang="en-US"/>
              <a:t>切り上げなら、元の数は </a:t>
            </a:r>
            <a:r>
              <a:rPr lang="en-US" altLang="ja-JP" dirty="0"/>
              <a:t>(x - 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x + 0.1</a:t>
            </a:r>
            <a:r>
              <a:rPr lang="en-US" altLang="ja-JP" b="1" baseline="30000" dirty="0"/>
              <a:t>d</a:t>
            </a:r>
            <a:r>
              <a:rPr lang="en-US" altLang="ja-JP" dirty="0"/>
              <a:t>]</a:t>
            </a:r>
            <a:endParaRPr lang="ja-JP" altLang="en-US"/>
          </a:p>
          <a:p>
            <a:pPr lvl="1"/>
            <a:r>
              <a:rPr lang="ja-JP" altLang="en-US"/>
              <a:t>四捨五入なら </a:t>
            </a:r>
            <a:r>
              <a:rPr lang="en-US" altLang="ja-JP" dirty="0"/>
              <a:t>[x - 0.5×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x + 0.5×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候補となる分母の整数</a:t>
            </a:r>
            <a:r>
              <a:rPr lang="en-US" altLang="ja-JP" dirty="0"/>
              <a:t>D</a:t>
            </a:r>
            <a:r>
              <a:rPr lang="ja-JP" altLang="en-US"/>
              <a:t>に対して、</a:t>
            </a:r>
            <a:br>
              <a:rPr lang="en-US" altLang="ja-JP" dirty="0"/>
            </a:br>
            <a:r>
              <a:rPr lang="ja-JP" altLang="en-US"/>
              <a:t> その</a:t>
            </a:r>
            <a:r>
              <a:rPr lang="ja-JP" altLang="en-US" u="sng"/>
              <a:t>半区間に</a:t>
            </a:r>
            <a:r>
              <a:rPr lang="en-US" altLang="ja-JP" u="sng" dirty="0"/>
              <a:t>D</a:t>
            </a:r>
            <a:r>
              <a:rPr lang="ja-JP" altLang="en-US" u="sng"/>
              <a:t>を乗算</a:t>
            </a:r>
            <a:r>
              <a:rPr lang="ja-JP" altLang="en-US"/>
              <a:t>する。</a:t>
            </a:r>
            <a:br>
              <a:rPr lang="en-US" altLang="ja-JP" dirty="0"/>
            </a:br>
            <a:r>
              <a:rPr lang="ja-JP" altLang="en-US" dirty="0"/>
              <a:t> </a:t>
            </a:r>
            <a:r>
              <a:rPr lang="ja-JP" altLang="en-US"/>
              <a:t>その半区間に含まれる整数</a:t>
            </a:r>
            <a:r>
              <a:rPr lang="en-US" altLang="ja-JP" dirty="0"/>
              <a:t>N</a:t>
            </a:r>
            <a:r>
              <a:rPr lang="ja-JP" altLang="en-US"/>
              <a:t>が</a:t>
            </a:r>
            <a:r>
              <a:rPr lang="ja-JP" altLang="en-US" b="1"/>
              <a:t>分子の候補</a:t>
            </a:r>
            <a:r>
              <a:rPr lang="ja-JP" altLang="en-US"/>
              <a:t>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全ての近似値において、</a:t>
            </a:r>
            <a:r>
              <a:rPr lang="en-US" altLang="ja-JP" dirty="0"/>
              <a:t>D</a:t>
            </a:r>
            <a:r>
              <a:rPr lang="ja-JP" altLang="en-US"/>
              <a:t>に対する</a:t>
            </a:r>
            <a:r>
              <a:rPr lang="en-US" altLang="ja-JP" dirty="0"/>
              <a:t>N</a:t>
            </a:r>
            <a:r>
              <a:rPr lang="ja-JP" altLang="en-US"/>
              <a:t>の候補が存在するかどうかを、いろいろな</a:t>
            </a:r>
            <a:r>
              <a:rPr lang="en-US" altLang="ja-JP" dirty="0"/>
              <a:t>D</a:t>
            </a:r>
            <a:r>
              <a:rPr lang="ja-JP" altLang="en-US"/>
              <a:t>で探索。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D</a:t>
            </a:r>
            <a:r>
              <a:rPr lang="ja-JP" altLang="en-US"/>
              <a:t>を</a:t>
            </a:r>
            <a:r>
              <a:rPr lang="en-US" altLang="ja-JP" dirty="0"/>
              <a:t>1</a:t>
            </a:r>
            <a:r>
              <a:rPr lang="ja-JP" altLang="en-US"/>
              <a:t>から順に増大させて、途中の計算結果も</a:t>
            </a:r>
            <a:br>
              <a:rPr lang="en-US" altLang="ja-JP" dirty="0"/>
            </a:br>
            <a:r>
              <a:rPr lang="ja-JP" altLang="en-US"/>
              <a:t>分かりやすく表示する。</a:t>
            </a:r>
            <a:endParaRPr lang="en-US" altLang="ja-JP" dirty="0"/>
          </a:p>
          <a:p>
            <a:pPr lvl="1"/>
            <a:endParaRPr lang="ja-JP" altLang="en-US"/>
          </a:p>
          <a:p>
            <a:pPr lvl="1"/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4B28EB2-1481-88CE-5BC1-ABE7B67B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5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2614479-40B9-760E-D613-75036C60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26839"/>
          </a:xfrm>
        </p:spPr>
        <p:txBody>
          <a:bodyPr/>
          <a:lstStyle/>
          <a:p>
            <a:r>
              <a:rPr lang="ja-JP" altLang="en-US"/>
              <a:t>設計方針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F7593B-7EA2-9AC6-2885-88DD3A709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37" y="1471353"/>
            <a:ext cx="7886700" cy="4705610"/>
          </a:xfrm>
        </p:spPr>
        <p:txBody>
          <a:bodyPr>
            <a:normAutofit/>
          </a:bodyPr>
          <a:lstStyle/>
          <a:p>
            <a:r>
              <a:rPr lang="ja-JP" altLang="en-US"/>
              <a:t>汎用性</a:t>
            </a:r>
            <a:r>
              <a:rPr lang="en-US" altLang="ja-JP" sz="2000" dirty="0"/>
              <a:t>(</a:t>
            </a:r>
            <a:r>
              <a:rPr lang="ja-JP" altLang="en-US" sz="2000"/>
              <a:t>古めの環境でも、</a:t>
            </a:r>
            <a:r>
              <a:rPr lang="en-US" altLang="ja-JP" sz="2000" dirty="0"/>
              <a:t>50</a:t>
            </a:r>
            <a:r>
              <a:rPr lang="ja-JP" altLang="en-US" sz="2000"/>
              <a:t>年後でも。</a:t>
            </a:r>
            <a:r>
              <a:rPr lang="en-US" altLang="ja-JP" sz="2000" dirty="0"/>
              <a:t>)</a:t>
            </a:r>
          </a:p>
          <a:p>
            <a:r>
              <a:rPr lang="ja-JP" altLang="en-US"/>
              <a:t>コマンド入力時に使えるオプション</a:t>
            </a:r>
            <a:endParaRPr lang="en-US" altLang="ja-JP" dirty="0"/>
          </a:p>
          <a:p>
            <a:pPr lvl="1"/>
            <a:r>
              <a:rPr lang="ja-JP" altLang="en-US"/>
              <a:t>的確なオプションを設計。結果的に多数。</a:t>
            </a:r>
            <a:endParaRPr lang="en-US" altLang="ja-JP" dirty="0"/>
          </a:p>
          <a:p>
            <a:r>
              <a:rPr lang="ja-JP" altLang="en-US"/>
              <a:t>出力結果</a:t>
            </a:r>
            <a:r>
              <a:rPr lang="en-US" altLang="ja-JP" dirty="0"/>
              <a:t>: </a:t>
            </a:r>
          </a:p>
          <a:p>
            <a:pPr lvl="1"/>
            <a:r>
              <a:rPr lang="ja-JP" altLang="en-US"/>
              <a:t>色</a:t>
            </a:r>
            <a:r>
              <a:rPr lang="en-US" altLang="ja-JP" dirty="0"/>
              <a:t>(ANSI</a:t>
            </a:r>
            <a:r>
              <a:rPr lang="ja-JP" altLang="en-US"/>
              <a:t>カラー</a:t>
            </a:r>
            <a:r>
              <a:rPr lang="en-US" altLang="ja-JP" dirty="0"/>
              <a:t>)</a:t>
            </a:r>
            <a:r>
              <a:rPr lang="ja-JP" altLang="en-US"/>
              <a:t>を多用している。</a:t>
            </a:r>
            <a:endParaRPr lang="en-US" altLang="ja-JP" dirty="0"/>
          </a:p>
          <a:p>
            <a:r>
              <a:rPr lang="ja-JP" altLang="en-US"/>
              <a:t>コマンドラインを使うことを前提とする</a:t>
            </a:r>
            <a:endParaRPr lang="en-US" altLang="ja-JP" dirty="0"/>
          </a:p>
          <a:p>
            <a:pPr lvl="1"/>
            <a:r>
              <a:rPr lang="ja-JP" altLang="en-US"/>
              <a:t>なお、</a:t>
            </a:r>
            <a:r>
              <a:rPr lang="en-US" altLang="ja-JP" dirty="0"/>
              <a:t> JavaScript + HTML</a:t>
            </a:r>
            <a:r>
              <a:rPr lang="ja-JP" altLang="en-US"/>
              <a:t>も検討したが、未着手。</a:t>
            </a:r>
            <a:endParaRPr lang="en-US" altLang="ja-JP" dirty="0"/>
          </a:p>
          <a:p>
            <a:r>
              <a:rPr lang="ja-JP" altLang="en-US"/>
              <a:t>機能の複雑さに応じた内部設計</a:t>
            </a:r>
            <a:endParaRPr lang="en-US" altLang="ja-JP" dirty="0"/>
          </a:p>
          <a:p>
            <a:pPr lvl="1"/>
            <a:r>
              <a:rPr lang="ja-JP" altLang="en-US"/>
              <a:t>必ずしも、平易なプログラムでは無い。</a:t>
            </a:r>
            <a:endParaRPr lang="en-US" altLang="ja-JP" dirty="0"/>
          </a:p>
          <a:p>
            <a:r>
              <a:rPr lang="ja-JP" altLang="en-US"/>
              <a:t>切れ味の良さ </a:t>
            </a:r>
            <a:r>
              <a:rPr lang="en-US" altLang="ja-JP" sz="1800" dirty="0"/>
              <a:t>(</a:t>
            </a:r>
            <a:r>
              <a:rPr lang="ja-JP" altLang="en-US" sz="1800"/>
              <a:t>現状曖昧</a:t>
            </a:r>
            <a:r>
              <a:rPr lang="en-US" altLang="ja-JP" sz="1800" dirty="0"/>
              <a:t>;</a:t>
            </a:r>
            <a:r>
              <a:rPr lang="ja-JP" altLang="en-US" sz="1800"/>
              <a:t> 素朴な疑問に的確に応じているか</a:t>
            </a:r>
            <a:r>
              <a:rPr lang="en-US" altLang="ja-JP" sz="1800" dirty="0"/>
              <a:t>etc.)</a:t>
            </a:r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C397D54-E190-5FFB-D79D-3D7845AF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0584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D93FE-8AAA-C5EC-34FE-B665783E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コマンドのインストール方法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029B79-A6C8-F5D4-44A2-3221460F5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インストール</a:t>
            </a:r>
            <a:r>
              <a:rPr lang="en-US" altLang="ja-JP" dirty="0"/>
              <a:t>:  		</a:t>
            </a:r>
            <a:r>
              <a:rPr kumimoji="1" lang="en-US" altLang="ja-JP" dirty="0" err="1"/>
              <a:t>cpanm</a:t>
            </a:r>
            <a:r>
              <a:rPr kumimoji="1" lang="en-US" altLang="ja-JP" dirty="0"/>
              <a:t> App::</a:t>
            </a:r>
            <a:r>
              <a:rPr kumimoji="1" lang="en-US" altLang="ja-JP" dirty="0" err="1"/>
              <a:t>denomfind</a:t>
            </a:r>
            <a:endParaRPr kumimoji="1" lang="en-US" altLang="ja-JP" dirty="0"/>
          </a:p>
          <a:p>
            <a:r>
              <a:rPr lang="ja-JP" altLang="en-US"/>
              <a:t>アンインストール</a:t>
            </a:r>
            <a:r>
              <a:rPr lang="en-US" altLang="ja-JP" dirty="0"/>
              <a:t>: 	</a:t>
            </a:r>
            <a:r>
              <a:rPr lang="en-US" altLang="ja-JP" dirty="0" err="1"/>
              <a:t>cpanm</a:t>
            </a:r>
            <a:r>
              <a:rPr lang="en-US" altLang="ja-JP" dirty="0"/>
              <a:t> –U App::</a:t>
            </a:r>
            <a:r>
              <a:rPr lang="en-US" altLang="ja-JP" dirty="0" err="1"/>
              <a:t>defnomfind</a:t>
            </a:r>
            <a:endParaRPr lang="en-US" altLang="ja-JP" dirty="0"/>
          </a:p>
          <a:p>
            <a:pPr marL="0" indent="0">
              <a:buNone/>
            </a:pPr>
            <a:br>
              <a:rPr lang="en-US" altLang="ja-JP" dirty="0"/>
            </a:br>
            <a:r>
              <a:rPr lang="en-US" altLang="ja-JP" dirty="0" err="1"/>
              <a:t>cpanm</a:t>
            </a:r>
            <a:r>
              <a:rPr lang="ja-JP" altLang="en-US"/>
              <a:t>が使えない場合は、</a:t>
            </a:r>
            <a:r>
              <a:rPr lang="en-US" altLang="ja-JP" dirty="0" err="1"/>
              <a:t>cpan</a:t>
            </a:r>
            <a:r>
              <a:rPr lang="ja-JP" altLang="en-US"/>
              <a:t> もすぐ使えるが、</a:t>
            </a:r>
            <a:br>
              <a:rPr lang="en-US" altLang="ja-JP" dirty="0"/>
            </a:br>
            <a:r>
              <a:rPr lang="ja-JP" altLang="en-US"/>
              <a:t>モジュールのアンインストールが難しくなる。</a:t>
            </a:r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上記は</a:t>
            </a:r>
            <a:r>
              <a:rPr lang="en-US" altLang="ja-JP" dirty="0"/>
              <a:t>  Perl</a:t>
            </a:r>
            <a:r>
              <a:rPr lang="ja-JP" altLang="en-US"/>
              <a:t>のモジュールのインストールで</a:t>
            </a:r>
            <a:br>
              <a:rPr lang="en-US" altLang="ja-JP" dirty="0"/>
            </a:br>
            <a:r>
              <a:rPr lang="ja-JP" altLang="en-US"/>
              <a:t>よく用いられる方法である。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750CBF5-9E1B-E42B-6F79-388B62AB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9501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{11F2EFAA-4D0B-274C-9418-21654C410658}tf10001073</Template>
  <TotalTime>1430</TotalTime>
  <Words>2379</Words>
  <Application>Microsoft Macintosh PowerPoint</Application>
  <PresentationFormat>画面に合わせる (4:3)</PresentationFormat>
  <Paragraphs>184</Paragraphs>
  <Slides>27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2" baseType="lpstr">
      <vt:lpstr>游ゴシック</vt:lpstr>
      <vt:lpstr>Arial</vt:lpstr>
      <vt:lpstr>Calibri</vt:lpstr>
      <vt:lpstr>Calibri Light</vt:lpstr>
      <vt:lpstr>Office テーマ</vt:lpstr>
      <vt:lpstr>割合の近似値がいくつかある場合に 共通分母を探索するコマンド  </vt:lpstr>
      <vt:lpstr>1. 問題提起</vt:lpstr>
      <vt:lpstr>素朴な疑問(1/2)</vt:lpstr>
      <vt:lpstr>素朴な疑問(2/2)</vt:lpstr>
      <vt:lpstr>引き続く疑問</vt:lpstr>
      <vt:lpstr>2. プログラムの設計</vt:lpstr>
      <vt:lpstr>計算原理</vt:lpstr>
      <vt:lpstr>設計方針</vt:lpstr>
      <vt:lpstr>コマンドのインストール方法</vt:lpstr>
      <vt:lpstr>コマンドの 用途と有用性 :</vt:lpstr>
      <vt:lpstr>コマンドdenomfindの引数</vt:lpstr>
      <vt:lpstr>コマンドdenomfindの出力方法</vt:lpstr>
      <vt:lpstr>denomfind  以外に使うプログラム</vt:lpstr>
      <vt:lpstr>denomfindの作成時の難点</vt:lpstr>
      <vt:lpstr>コマンドdenomfindの完成度について</vt:lpstr>
      <vt:lpstr>3. コマンドの実行例</vt:lpstr>
      <vt:lpstr>コマンドの使用例</vt:lpstr>
      <vt:lpstr>コマンドの使用例</vt:lpstr>
      <vt:lpstr>コマンドの使用例</vt:lpstr>
      <vt:lpstr>4. 冒頭2個の題材への適用</vt:lpstr>
      <vt:lpstr>PowerPoint プレゼンテーション</vt:lpstr>
      <vt:lpstr>PowerPoint プレゼンテーション</vt:lpstr>
      <vt:lpstr>“割合の数値の不具合”が ある場合の類型</vt:lpstr>
      <vt:lpstr>補足</vt:lpstr>
      <vt:lpstr>謎な現象とその考察</vt:lpstr>
      <vt:lpstr>PowerPoint プレゼンテーション</vt:lpstr>
      <vt:lpstr>作成時期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割合の近似値がいくつかある場合に 共通分母を探索するコマンド (アンケート調査や疫学報告の 記載ミス発見と母数推定のために)</dc:title>
  <dc:creator>下野 寿之</dc:creator>
  <cp:lastModifiedBy>下野 寿之</cp:lastModifiedBy>
  <cp:revision>30</cp:revision>
  <dcterms:created xsi:type="dcterms:W3CDTF">2022-10-12T13:00:37Z</dcterms:created>
  <dcterms:modified xsi:type="dcterms:W3CDTF">2022-10-13T12:51:34Z</dcterms:modified>
</cp:coreProperties>
</file>